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6" r:id="rId2"/>
    <p:sldId id="263" r:id="rId3"/>
    <p:sldId id="264" r:id="rId4"/>
    <p:sldId id="277" r:id="rId5"/>
    <p:sldId id="279" r:id="rId6"/>
    <p:sldId id="285" r:id="rId7"/>
    <p:sldId id="286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196"/>
    <a:srgbClr val="4472C4"/>
    <a:srgbClr val="E9EBF5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3" autoAdjust="0"/>
    <p:restoredTop sz="95788"/>
  </p:normalViewPr>
  <p:slideViewPr>
    <p:cSldViewPr snapToGrid="0" snapToObjects="1">
      <p:cViewPr varScale="1">
        <p:scale>
          <a:sx n="90" d="100"/>
          <a:sy n="90" d="100"/>
        </p:scale>
        <p:origin x="6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E180D-6102-584A-AE7E-FCE0207FD947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40C1E-1425-A049-A548-4D4CEB32F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0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66331-E3C9-934C-9C3F-C1D011E2C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DA8932-F790-1040-BA9D-3A8997DBD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8918E2-E00E-B744-924E-FD46C640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8727-C5D9-944C-BB22-727BDE5A2859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9FEE02-E3AF-8440-B722-FBD9C384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87250-46A5-C944-B824-A5D4BBEF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BF20-984E-6442-A54A-6EB085069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5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7291F-326A-9A42-80A0-0D924606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894EB1-A9B3-1C44-919D-05A26C9B1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E7334-3C27-064D-958D-AAC98A3D7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8727-C5D9-944C-BB22-727BDE5A2859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9D2B38-B751-0D45-9B98-049B8F414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121900-9F04-CD4C-A0B6-DD644C75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BF20-984E-6442-A54A-6EB085069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032D21-0BE5-3C48-8FDA-1D038D4DC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6DC6B6-0A08-CD43-A787-7D1008A23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C43724-9E3D-1741-B605-72EFAD9F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8727-C5D9-944C-BB22-727BDE5A2859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132A6-B21E-4145-B747-25524CBE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21F82F-2D30-F442-A094-B128F54A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BF20-984E-6442-A54A-6EB085069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F0FBC-C600-E74A-89E9-A144AF89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82FF9E-A4A5-DF46-9978-0FD7A3B86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4C739-00C4-0248-BF63-F6F348553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8727-C5D9-944C-BB22-727BDE5A2859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1A5B7-6642-1B46-986C-D07FBD00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6D63A-4A72-DA4F-97AC-810F8303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BF20-984E-6442-A54A-6EB085069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5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116BC-CEAB-8640-8C78-96D727623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F16DD3-77B4-DF41-8249-3EA2FFF0A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16CC9-7804-754E-9FF3-4545EB086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8727-C5D9-944C-BB22-727BDE5A2859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422644-FC8F-9F46-8EB5-F72825110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02476-78E2-6E4A-845B-01413355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BF20-984E-6442-A54A-6EB085069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2F986-C23A-ED4A-B623-17CE8F56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CDC73D-4E90-9C41-8964-6A0A3C70F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907B42-EDB8-9C4C-BCA4-2AA54A4D7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6CAE17-3B8D-FE43-A62E-32EAA4D1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8727-C5D9-944C-BB22-727BDE5A2859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A45F8D-BF24-DF42-A483-2C22D98B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5BA594-69E5-9844-8C47-C0E26822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BF20-984E-6442-A54A-6EB085069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8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E9FF3-314B-A84A-B768-8D42F5EC9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3ADC41-AD09-0344-A947-68ACF02F8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A1A405-F902-8C4F-82E3-B55130D64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2E789C-DBAE-E845-B509-F1F2315F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B2CA14-F016-5C42-8AA8-ADCF6249A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901BD9-D4D9-184C-ADCD-DA97B674C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8727-C5D9-944C-BB22-727BDE5A2859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AAD73B-245A-4F46-996B-ABC381D7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B56712-8174-D943-98D2-F079D89B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BF20-984E-6442-A54A-6EB085069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8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E819F-B694-D041-B5A7-60B6686E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4A11DB-A68F-8F43-B65E-3C7A6AC1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8727-C5D9-944C-BB22-727BDE5A2859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349BF1-D4AB-9C47-A4F4-2FB4303B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4303D5-7136-A84D-A7A5-F794DF1D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BF20-984E-6442-A54A-6EB085069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98A18D-9A1A-4544-8C28-67150D94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8727-C5D9-944C-BB22-727BDE5A2859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B72270-7F62-EC4D-909E-E35D7083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A1E0EA-D141-D040-8D6A-79A6166E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BF20-984E-6442-A54A-6EB085069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FCB6F-4172-684A-9E44-65756E1A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B11C6-357D-A844-BB4E-4A111274B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59B45C-AFD9-6245-A2EE-1EE5D9A5F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022D54-3AC7-814B-B77F-162EAF2B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8727-C5D9-944C-BB22-727BDE5A2859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AD6518-44B7-D540-9AFB-592194A5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C741A-9B00-714B-BB8E-515D1779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BF20-984E-6442-A54A-6EB085069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95683-8DF5-C243-B2CB-F70D073A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471363-5BD9-F64D-9699-499E9A49F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6988A1-E8AB-4C44-B7C9-BD9A6DEA5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14BC95-1FAA-214B-A03D-95C86DA7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8727-C5D9-944C-BB22-727BDE5A2859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414577-BD61-2047-A792-70BB74B4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B6171E-B962-C342-8C18-835EDAB8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BF20-984E-6442-A54A-6EB085069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A6FC9-F9A2-0B46-9B89-CAF065BE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0248F8-BFC3-3546-B5C8-6025C3F3F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53D77-8FA6-ED4F-9748-46504FC7A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58727-C5D9-944C-BB22-727BDE5A2859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6ABCE-E6CA-7D44-B92D-5D0B5C7C7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2937B6-9980-6245-B143-82041B975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0BF20-984E-6442-A54A-6EB085069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9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online.fmschool72.ru/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hyperlink" Target="mailto:np@fmschool72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p.fmschool72.ru/olimpiadi/vsosh" TargetMode="External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siriusolymp.ru/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hyperlink" Target="mailto:help@fmschool72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hyperlink" Target="mailto:help@fmschool72.ru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lchebotar@fmschool72.ru" TargetMode="External"/><Relationship Id="rId3" Type="http://schemas.microsoft.com/office/2007/relationships/hdphoto" Target="../media/hdphoto2.wdp"/><Relationship Id="rId7" Type="http://schemas.openxmlformats.org/officeDocument/2006/relationships/hyperlink" Target="mailto:araiter@fmschool72.ru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p@fmschool72.ru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np.fmschool72.ru/" TargetMode="External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hyperlink" Target="mailto:dkorolev@fmschool72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hyperlink" Target="https://np.fmschool72.ru/olimpiadi/vsos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p.fmschool72.ru/olimpiadi/vsosh" TargetMode="External"/><Relationship Id="rId5" Type="http://schemas.openxmlformats.org/officeDocument/2006/relationships/hyperlink" Target="https://online.fmschool72.ru/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03415" y="-2275"/>
            <a:ext cx="12322629" cy="7019109"/>
          </a:xfrm>
          <a:prstGeom prst="rect">
            <a:avLst/>
          </a:prstGeom>
          <a:solidFill>
            <a:srgbClr val="2141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02" b="70290"/>
          <a:stretch/>
        </p:blipFill>
        <p:spPr>
          <a:xfrm>
            <a:off x="0" y="0"/>
            <a:ext cx="2697933" cy="14013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D6A251F-286E-2540-6B91-E56E3C07A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101" r="85266"/>
          <a:stretch/>
        </p:blipFill>
        <p:spPr>
          <a:xfrm rot="10800000">
            <a:off x="11181522" y="0"/>
            <a:ext cx="1010478" cy="8845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BA21F43-BD89-1AC8-0294-846B70D00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101" r="85266"/>
          <a:stretch/>
        </p:blipFill>
        <p:spPr>
          <a:xfrm>
            <a:off x="0" y="5973417"/>
            <a:ext cx="1010478" cy="8845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F0B5C16-6952-80D5-5EB3-693FF385D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08" t="87101"/>
          <a:stretch/>
        </p:blipFill>
        <p:spPr>
          <a:xfrm>
            <a:off x="11294165" y="5973417"/>
            <a:ext cx="897835" cy="88458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23C12D5-68F5-1199-9636-17A16A53A4AA}"/>
              </a:ext>
            </a:extLst>
          </p:cNvPr>
          <p:cNvSpPr txBox="1"/>
          <p:nvPr/>
        </p:nvSpPr>
        <p:spPr>
          <a:xfrm>
            <a:off x="571500" y="1258582"/>
            <a:ext cx="11163300" cy="385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bg1"/>
                </a:solidFill>
                <a:latin typeface="Comforta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центр выявления,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bg1"/>
                </a:solidFill>
                <a:latin typeface="Comforta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поддержки и развития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bg1"/>
                </a:solidFill>
                <a:latin typeface="Comforta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способностей и талантов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bg1"/>
                </a:solidFill>
                <a:latin typeface="Comforta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и молодежи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5400" b="1" dirty="0">
                <a:solidFill>
                  <a:schemeClr val="bg1"/>
                </a:solidFill>
                <a:latin typeface="Comforta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«Новое поколение»*</a:t>
            </a:r>
            <a:endParaRPr lang="ru-RU" sz="5400" b="1" dirty="0">
              <a:solidFill>
                <a:schemeClr val="bg1"/>
              </a:solidFill>
              <a:latin typeface="Comfortaa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7C9955-7C2E-48C6-2517-8C33FE2A921F}"/>
              </a:ext>
            </a:extLst>
          </p:cNvPr>
          <p:cNvSpPr txBox="1"/>
          <p:nvPr/>
        </p:nvSpPr>
        <p:spPr>
          <a:xfrm>
            <a:off x="4548592" y="5801382"/>
            <a:ext cx="7484212" cy="403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Comfortaa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*структурное подразделение ГАОУ ТО «ФМШ»</a:t>
            </a:r>
            <a:endParaRPr lang="ru-RU" sz="2000" b="1" dirty="0">
              <a:solidFill>
                <a:schemeClr val="bg1"/>
              </a:solidFill>
              <a:latin typeface="Comfortaa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7C9955-7C2E-48C6-2517-8C33FE2A921F}"/>
              </a:ext>
            </a:extLst>
          </p:cNvPr>
          <p:cNvSpPr txBox="1"/>
          <p:nvPr/>
        </p:nvSpPr>
        <p:spPr>
          <a:xfrm>
            <a:off x="5149668" y="6473862"/>
            <a:ext cx="1346200" cy="310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bg1"/>
                </a:solidFill>
                <a:latin typeface="Comfortaa" panose="00000500000000000000" pitchFamily="2" charset="0"/>
                <a:cs typeface="Calibri" panose="020F0502020204030204" pitchFamily="34" charset="0"/>
              </a:rPr>
              <a:t>30.08.2022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7C9955-7C2E-48C6-2517-8C33FE2A921F}"/>
              </a:ext>
            </a:extLst>
          </p:cNvPr>
          <p:cNvSpPr txBox="1"/>
          <p:nvPr/>
        </p:nvSpPr>
        <p:spPr>
          <a:xfrm>
            <a:off x="11538397" y="6473863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610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152DB-FF72-6445-A509-09CD9389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" y="0"/>
            <a:ext cx="12192000" cy="68554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36EBD2-1743-103B-F868-05D2282A5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105"/>
            <a:ext cx="1154202" cy="10276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472546-28A2-088D-ED48-CAEA90FAE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0" y="5901474"/>
            <a:ext cx="953960" cy="9539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6023" y="3312543"/>
            <a:ext cx="10668622" cy="2915729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20B1A9-3E73-2614-8926-8D2C5C1177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1" y="-193589"/>
            <a:ext cx="953959" cy="1026328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DBEAE-0C15-B047-A649-A50FD2F9C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07726"/>
          </a:xfrm>
        </p:spPr>
        <p:txBody>
          <a:bodyPr>
            <a:normAutofit/>
          </a:bodyPr>
          <a:lstStyle/>
          <a:p>
            <a:r>
              <a:rPr lang="ru-RU" dirty="0">
                <a:latin typeface="Comfortaa" panose="00000500000000000000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2802" b="70290"/>
          <a:stretch/>
        </p:blipFill>
        <p:spPr>
          <a:xfrm>
            <a:off x="1" y="0"/>
            <a:ext cx="836022" cy="43425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36023" y="3256723"/>
            <a:ext cx="10668622" cy="898431"/>
          </a:xfrm>
          <a:prstGeom prst="rect">
            <a:avLst/>
          </a:prstGeom>
          <a:ln>
            <a:solidFill>
              <a:srgbClr val="214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78ED73-757C-DA5A-CA02-8D7613EA227C}"/>
              </a:ext>
            </a:extLst>
          </p:cNvPr>
          <p:cNvSpPr txBox="1"/>
          <p:nvPr/>
        </p:nvSpPr>
        <p:spPr>
          <a:xfrm>
            <a:off x="1073020" y="568825"/>
            <a:ext cx="10431625" cy="5720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1120" lv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tabLst>
                <a:tab pos="320675" algn="l"/>
              </a:tabLst>
            </a:pP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Выполнять олимпиаду рекомендуем 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устройств</a:t>
            </a:r>
            <a:r>
              <a:rPr lang="ru-RU" sz="2400" b="1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устойчивым</a:t>
            </a:r>
            <a:r>
              <a:rPr lang="ru-RU" sz="2400" b="1" u="sng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доступом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сети «Интернет» (школьный или личный компьютер, ноутбук, планшет,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мобильный телефон).</a:t>
            </a:r>
          </a:p>
          <a:p>
            <a:pPr marR="71120" lv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tabLst>
                <a:tab pos="320675" algn="l"/>
              </a:tabLst>
            </a:pPr>
            <a:endParaRPr lang="ru-RU" sz="24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1120" lv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tabLst>
                <a:tab pos="320675" algn="l"/>
              </a:tabLst>
            </a:pPr>
            <a:endParaRPr lang="ru-RU" sz="24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1120" lv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tabLst>
                <a:tab pos="320675" algn="l"/>
              </a:tabLs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9550" marR="71120" indent="-34290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20675" algn="l"/>
              </a:tabLst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отсутствует стабильное подключение к сети «Интернет»? </a:t>
            </a:r>
            <a:b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делать?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3185" algn="just">
              <a:lnSpc>
                <a:spcPct val="10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таких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школах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предлагаются 3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альтернативных</a:t>
            </a:r>
            <a:r>
              <a:rPr lang="ru-RU" sz="24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варианта:</a:t>
            </a:r>
          </a:p>
          <a:p>
            <a:pPr marL="342900" lvl="0" indent="-342900" algn="just">
              <a:spcBef>
                <a:spcPts val="5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●"/>
              <a:tabLst>
                <a:tab pos="308610" algn="l"/>
              </a:tabLst>
            </a:pPr>
            <a:r>
              <a:rPr lang="ru-RU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ученики</a:t>
            </a:r>
            <a:r>
              <a:rPr lang="ru-RU" sz="2400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пишут</a:t>
            </a:r>
            <a:r>
              <a:rPr lang="ru-RU" sz="24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олимпиаду</a:t>
            </a:r>
            <a:r>
              <a:rPr lang="ru-RU" sz="24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школе</a:t>
            </a:r>
            <a:r>
              <a:rPr lang="ru-RU" sz="24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z="2400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школьных или со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своих</a:t>
            </a:r>
            <a:r>
              <a:rPr lang="ru-RU" sz="24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4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●"/>
              <a:tabLst>
                <a:tab pos="30861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ученики</a:t>
            </a:r>
            <a:r>
              <a:rPr lang="ru-RU" sz="24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пишут</a:t>
            </a:r>
            <a:r>
              <a:rPr lang="ru-RU" sz="24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олимпиаду</a:t>
            </a:r>
            <a:r>
              <a:rPr lang="ru-RU" sz="24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дома;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1120" lvl="0" indent="-342900" algn="just">
              <a:lnSpc>
                <a:spcPct val="115000"/>
              </a:lnSpc>
              <a:spcBef>
                <a:spcPts val="6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●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 из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неустойчивым Интернетом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привозить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одно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место в МО, где они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централизованно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смогут написать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олимпиаду.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6335EC-9830-9A36-D9C3-E4A998F39D6F}"/>
              </a:ext>
            </a:extLst>
          </p:cNvPr>
          <p:cNvSpPr txBox="1"/>
          <p:nvPr/>
        </p:nvSpPr>
        <p:spPr>
          <a:xfrm>
            <a:off x="11355850" y="6076864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866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152DB-FF72-6445-A509-09CD9389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589"/>
            <a:ext cx="12192000" cy="685543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DBEAE-0C15-B047-A649-A50FD2F9C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07726"/>
          </a:xfrm>
        </p:spPr>
        <p:txBody>
          <a:bodyPr>
            <a:normAutofit/>
          </a:bodyPr>
          <a:lstStyle/>
          <a:p>
            <a:r>
              <a:rPr lang="ru-RU" dirty="0">
                <a:latin typeface="Comfortaa" panose="00000500000000000000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802" b="70290"/>
          <a:stretch/>
        </p:blipFill>
        <p:spPr>
          <a:xfrm>
            <a:off x="1" y="0"/>
            <a:ext cx="836022" cy="4342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AFB706-966D-20E6-5AF6-97388574E573}"/>
              </a:ext>
            </a:extLst>
          </p:cNvPr>
          <p:cNvSpPr txBox="1"/>
          <p:nvPr/>
        </p:nvSpPr>
        <p:spPr>
          <a:xfrm>
            <a:off x="836022" y="388495"/>
            <a:ext cx="11014233" cy="6010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6200" lvl="0" algn="just">
              <a:lnSpc>
                <a:spcPct val="115000"/>
              </a:lnSpc>
              <a:spcAft>
                <a:spcPts val="0"/>
              </a:spcAft>
              <a:tabLst>
                <a:tab pos="292100" algn="l"/>
              </a:tabLst>
            </a:pP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Доступ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заданиям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каждому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предмету предоставляется участникам в течение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одного дня, указанного в графике проведения школьного этапа олимпиады, </a:t>
            </a:r>
          </a:p>
          <a:p>
            <a:pPr marR="76200" lvl="0" algn="just">
              <a:lnSpc>
                <a:spcPct val="115000"/>
              </a:lnSpc>
              <a:spcAft>
                <a:spcPts val="0"/>
              </a:spcAft>
              <a:tabLst>
                <a:tab pos="292100" algn="l"/>
              </a:tabLst>
            </a:pP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период 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8:00 до </a:t>
            </a:r>
            <a:r>
              <a:rPr lang="ru-RU" sz="2400" b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22:00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местному времени. </a:t>
            </a:r>
            <a:b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6200" lvl="0" algn="just">
              <a:lnSpc>
                <a:spcPct val="115000"/>
              </a:lnSpc>
              <a:spcAft>
                <a:spcPts val="0"/>
              </a:spcAft>
              <a:tabLst>
                <a:tab pos="292100" algn="l"/>
              </a:tabLst>
            </a:pP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График проведения школьного этапа утвержден приказом Департамента образования и науки ТО 15.08.2022 г. №598/ОД и опубликован на сайте np.fmschool72.ru </a:t>
            </a:r>
          </a:p>
          <a:p>
            <a:pPr marR="71120" lvl="0" algn="just">
              <a:lnSpc>
                <a:spcPct val="115000"/>
              </a:lnSpc>
              <a:spcAft>
                <a:spcPts val="0"/>
              </a:spcAft>
              <a:tabLst>
                <a:tab pos="320675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Вход участника в тестирующую систему осуществляется по активной ссылке*, через личный кабинет участника на платформе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https://online.fmschool72.ru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R="71120" lvl="0" algn="r">
              <a:lnSpc>
                <a:spcPct val="115000"/>
              </a:lnSpc>
              <a:spcAft>
                <a:spcPts val="0"/>
              </a:spcAft>
              <a:tabLst>
                <a:tab pos="320675" algn="l"/>
              </a:tabLst>
            </a:pPr>
            <a:endParaRPr lang="ru-RU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1120" lvl="0" algn="just">
              <a:lnSpc>
                <a:spcPct val="115000"/>
              </a:lnSpc>
              <a:spcAft>
                <a:spcPts val="0"/>
              </a:spcAft>
              <a:tabLst>
                <a:tab pos="320675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*Ссылка становится активной за два часа до начала олимпиады,</a:t>
            </a:r>
          </a:p>
          <a:p>
            <a:pPr marR="71120" lvl="0" algn="just">
              <a:lnSpc>
                <a:spcPct val="115000"/>
              </a:lnSpc>
              <a:spcAft>
                <a:spcPts val="0"/>
              </a:spcAft>
              <a:tabLst>
                <a:tab pos="320675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 начинать выполнять задания можно только с 08.00, </a:t>
            </a:r>
          </a:p>
          <a:p>
            <a:pPr marR="71120" lvl="0" algn="just">
              <a:lnSpc>
                <a:spcPct val="115000"/>
              </a:lnSpc>
              <a:spcAft>
                <a:spcPts val="0"/>
              </a:spcAft>
              <a:tabLst>
                <a:tab pos="320675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время ограничено регламентом, </a:t>
            </a:r>
          </a:p>
          <a:p>
            <a:pPr marR="71120" lvl="0" algn="just">
              <a:lnSpc>
                <a:spcPct val="115000"/>
              </a:lnSpc>
              <a:spcAft>
                <a:spcPts val="0"/>
              </a:spcAft>
              <a:tabLst>
                <a:tab pos="320675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отсчет времени начинается с момента нажатия кнопки «начать олимпиаду», </a:t>
            </a:r>
          </a:p>
          <a:p>
            <a:pPr marR="71120" lvl="0" algn="just">
              <a:lnSpc>
                <a:spcPct val="115000"/>
              </a:lnSpc>
              <a:spcAft>
                <a:spcPts val="0"/>
              </a:spcAft>
              <a:tabLst>
                <a:tab pos="320675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заходить по ссылке можно до 22.00 (регламентированное время не продляется). </a:t>
            </a:r>
            <a:endParaRPr lang="ru-R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A6DFF0-9CAA-01F9-A609-D42D95988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42" y="-193589"/>
            <a:ext cx="658855" cy="7088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D8A0BA-2694-5466-B69B-E250D01A9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864"/>
            <a:ext cx="875921" cy="7798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A2BB16-EFD1-F895-2595-2E9B75CFF1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162" y="6146596"/>
            <a:ext cx="708837" cy="7088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9DBCFD-6E12-19DA-439C-36B577FE8B31}"/>
              </a:ext>
            </a:extLst>
          </p:cNvPr>
          <p:cNvSpPr txBox="1"/>
          <p:nvPr/>
        </p:nvSpPr>
        <p:spPr>
          <a:xfrm>
            <a:off x="11355850" y="6076864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428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152DB-FF72-6445-A509-09CD9389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589"/>
            <a:ext cx="12192000" cy="70490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45CC7-14F9-A24F-A010-3B521F400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91823"/>
            <a:ext cx="634483" cy="5648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7419" y="434251"/>
            <a:ext cx="11680166" cy="6130451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DBEAE-0C15-B047-A649-A50FD2F9C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0772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231F20"/>
                </a:solidFill>
                <a:latin typeface="Times New Roman" panose="02020603050405020304" pitchFamily="18" charset="0"/>
              </a:rPr>
              <a:t>Какие вопросы могут возникнуть </a:t>
            </a:r>
            <a:r>
              <a:rPr lang="ru-RU" dirty="0">
                <a:latin typeface="Comfortaa" panose="00000500000000000000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802" b="70290"/>
          <a:stretch/>
        </p:blipFill>
        <p:spPr>
          <a:xfrm>
            <a:off x="1" y="-140085"/>
            <a:ext cx="836022" cy="4342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65D16B-6259-D00B-8FA7-07A5915B6E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045" y="6369479"/>
            <a:ext cx="485954" cy="4859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7419" y="434251"/>
            <a:ext cx="11680166" cy="368006"/>
          </a:xfrm>
          <a:prstGeom prst="rect">
            <a:avLst/>
          </a:prstGeom>
          <a:ln>
            <a:solidFill>
              <a:srgbClr val="214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7419" y="2063503"/>
            <a:ext cx="11680166" cy="368006"/>
          </a:xfrm>
          <a:prstGeom prst="rect">
            <a:avLst/>
          </a:prstGeom>
          <a:ln>
            <a:solidFill>
              <a:srgbClr val="214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7418" y="4538299"/>
            <a:ext cx="11680166" cy="603043"/>
          </a:xfrm>
          <a:prstGeom prst="rect">
            <a:avLst/>
          </a:prstGeom>
          <a:ln>
            <a:solidFill>
              <a:srgbClr val="214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7419" y="3392903"/>
            <a:ext cx="11680166" cy="368006"/>
          </a:xfrm>
          <a:prstGeom prst="rect">
            <a:avLst/>
          </a:prstGeom>
          <a:ln>
            <a:solidFill>
              <a:srgbClr val="214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9317B-B78D-2BF7-D9FB-4C174F1785BA}"/>
              </a:ext>
            </a:extLst>
          </p:cNvPr>
          <p:cNvSpPr txBox="1"/>
          <p:nvPr/>
        </p:nvSpPr>
        <p:spPr>
          <a:xfrm>
            <a:off x="197084" y="407861"/>
            <a:ext cx="11713109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5920" marR="71120" indent="-28575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20675" algn="l"/>
              </a:tabLst>
            </a:pP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Какие технические требования к устройству, с которого участник принимает участие в олимпиаде?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8105" lvl="0" algn="just">
              <a:lnSpc>
                <a:spcPct val="107000"/>
              </a:lnSpc>
              <a:spcBef>
                <a:spcPts val="450"/>
              </a:spcBef>
              <a:spcAft>
                <a:spcPts val="0"/>
              </a:spcAft>
              <a:tabLst>
                <a:tab pos="27305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скорости Интернет-соединения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минимальны: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загружается стартовая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страница браузера, то доступ к тестирующей системе будет осуществляться беспроблемно.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Также если с одного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того же устройства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тестирующую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 входят несколько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участников,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советуем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входом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последующего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очищать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кэш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браузера (Ctrl+F5),</a:t>
            </a:r>
            <a:r>
              <a:rPr lang="ru-RU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либо осуществлять </a:t>
            </a:r>
            <a:r>
              <a:rPr lang="ru-RU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вход в тестирующую систему в режиме инкогнито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Ctrl+Shift+N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После завершения олимпиады участнику необходимо выйти из своего личного кабинета на платформе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online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fmschool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72.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78105" lvl="0" algn="just">
              <a:lnSpc>
                <a:spcPct val="107000"/>
              </a:lnSpc>
              <a:spcBef>
                <a:spcPts val="450"/>
              </a:spcBef>
              <a:spcAft>
                <a:spcPts val="0"/>
              </a:spcAft>
              <a:tabLst>
                <a:tab pos="273050" algn="l"/>
              </a:tabLs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5920" marR="71120" indent="-28575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20675" algn="l"/>
              </a:tabLst>
            </a:pP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входе в тестирующую систему у участника возникает ошибка «Неверный код участника». Что делать?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2550" algn="just">
              <a:lnSpc>
                <a:spcPct val="103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Обращаем ваше внимание,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все ссылки в личных кабинетах на платформе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online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fmschool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72.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становятся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активными</a:t>
            </a:r>
            <a:r>
              <a:rPr lang="ru-RU" sz="14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14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часа</a:t>
            </a:r>
            <a:r>
              <a:rPr lang="ru-RU" sz="14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1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начала</a:t>
            </a:r>
            <a:r>
              <a:rPr lang="ru-RU" sz="14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тура. При возникновении проблем со входом необходимо сразу написать на адрес электронной почты </a:t>
            </a:r>
            <a:r>
              <a:rPr lang="en-US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np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@</a:t>
            </a:r>
            <a:r>
              <a:rPr lang="en-US" sz="1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fmschool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72.</a:t>
            </a:r>
            <a:r>
              <a:rPr lang="en-US" sz="1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ru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указав в теме письма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ПРЕДМЕТ, КЛАСС И ФИО УЧАСТНИКА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либо номер заявки, и кратко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описать проблему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90170" marR="82550" algn="just">
              <a:lnSpc>
                <a:spcPct val="103000"/>
              </a:lnSpc>
              <a:spcBef>
                <a:spcPts val="450"/>
              </a:spcBef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0970" marR="71120" indent="-28575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20675" algn="l"/>
              </a:tabLst>
            </a:pP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входе в тестирующую систему у участника открывается страница с чужим именем/ другим предметом. Что делать?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2550" algn="just">
              <a:lnSpc>
                <a:spcPct val="103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Участнику необходимо нажать на кнопку «Выйти» в правом верхнем углу. Далее необходимо сразу написать на адрес электронной почты </a:t>
            </a:r>
            <a:r>
              <a:rPr lang="en-US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np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@</a:t>
            </a:r>
            <a:r>
              <a:rPr lang="en-US" sz="1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fmschool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72.</a:t>
            </a:r>
            <a:r>
              <a:rPr lang="en-US" sz="1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ru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указав в теме письма ПРЕДМЕТ, КЛАСС И ФИО УЧАСТНИКА либо номер заявки, и описать проблему. </a:t>
            </a:r>
          </a:p>
          <a:p>
            <a:pPr marL="90170" marR="82550" algn="just">
              <a:lnSpc>
                <a:spcPct val="103000"/>
              </a:lnSpc>
              <a:spcBef>
                <a:spcPts val="450"/>
              </a:spcBef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0970" marR="71120" indent="-28575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20675" algn="l"/>
              </a:tabLst>
            </a:pP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время   написания   олимпиады у участника   пропало   подключение   к сети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«Интернет».</a:t>
            </a:r>
            <a:r>
              <a:rPr lang="ru-RU" sz="1600" b="1" spc="1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1600" b="1" spc="1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ему</a:t>
            </a:r>
            <a:r>
              <a:rPr lang="ru-RU" sz="1600" b="1" spc="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продолжить</a:t>
            </a:r>
            <a:r>
              <a:rPr lang="ru-RU" sz="1600" b="1" spc="1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</a:t>
            </a:r>
            <a:r>
              <a:rPr lang="ru-RU" sz="1600" b="1" spc="28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заданий?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6360" algn="just">
              <a:lnSpc>
                <a:spcPct val="106000"/>
              </a:lnSpc>
              <a:spcBef>
                <a:spcPts val="60"/>
              </a:spcBef>
              <a:spcAft>
                <a:spcPts val="0"/>
              </a:spcAft>
            </a:pPr>
            <a:r>
              <a:rPr lang="ru-RU" sz="1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время, отведенное на выполнение</a:t>
            </a:r>
            <a:r>
              <a:rPr lang="ru-RU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заданий олимпиады, еще не закончилось, участник</a:t>
            </a:r>
            <a:r>
              <a:rPr lang="ru-RU" sz="1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может попробовать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устранить неполадки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 войти в тестирующую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 с другого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устройства</a:t>
            </a:r>
            <a:r>
              <a:rPr lang="ru-RU" sz="14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продолжить</a:t>
            </a:r>
            <a:r>
              <a:rPr lang="ru-RU" sz="1400" spc="2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</a:t>
            </a:r>
            <a:r>
              <a:rPr lang="ru-RU" sz="14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заданий.</a:t>
            </a:r>
          </a:p>
          <a:p>
            <a:pPr marL="90170" marR="82550" algn="just">
              <a:lnSpc>
                <a:spcPct val="103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время на выполнение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заданий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закончилось,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 еще продолжается,</a:t>
            </a:r>
            <a:r>
              <a:rPr lang="ru-RU" sz="1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сразу написать на адрес электронной почты </a:t>
            </a:r>
            <a:r>
              <a:rPr lang="en-US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np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@</a:t>
            </a:r>
            <a:r>
              <a:rPr lang="en-US" sz="1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fmschool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72.</a:t>
            </a:r>
            <a:r>
              <a:rPr lang="en-US" sz="1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ru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указав в теме письма ПРЕДМЕТ, КЛАСС И ФИО УЧАСТНИКА либо номер заявки, и описать проблему.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69E9BB-686F-E399-E177-3E28EDEBE7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388" y="-193589"/>
            <a:ext cx="563611" cy="6063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3FBBFA-1ABA-EF91-4E4F-958646991D3C}"/>
              </a:ext>
            </a:extLst>
          </p:cNvPr>
          <p:cNvSpPr txBox="1"/>
          <p:nvPr/>
        </p:nvSpPr>
        <p:spPr>
          <a:xfrm>
            <a:off x="11628388" y="6403279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41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152DB-FF72-6445-A509-09CD9389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54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4975" y="2976113"/>
            <a:ext cx="11262049" cy="2231613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EF98C9-4E0C-7F48-DC60-583D42659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1" y="-193589"/>
            <a:ext cx="953959" cy="1026328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DBEAE-0C15-B047-A649-A50FD2F9C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07726"/>
          </a:xfrm>
        </p:spPr>
        <p:txBody>
          <a:bodyPr>
            <a:normAutofit/>
          </a:bodyPr>
          <a:lstStyle/>
          <a:p>
            <a:r>
              <a:rPr lang="ru-RU" dirty="0">
                <a:latin typeface="Comfortaa" panose="00000500000000000000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802" b="70290"/>
          <a:stretch/>
        </p:blipFill>
        <p:spPr>
          <a:xfrm>
            <a:off x="1" y="0"/>
            <a:ext cx="836022" cy="4342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3A7AEA-DCAA-FE8D-E38B-5EB7320C35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0" y="5901474"/>
            <a:ext cx="953960" cy="9539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37BDF6-66A7-EB7A-E8B4-1849D3604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105"/>
            <a:ext cx="1154202" cy="10276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4975" y="2974830"/>
            <a:ext cx="11262049" cy="691396"/>
          </a:xfrm>
          <a:prstGeom prst="rect">
            <a:avLst/>
          </a:prstGeom>
          <a:ln>
            <a:solidFill>
              <a:srgbClr val="214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D5C381-5B35-36B8-5B88-F9BC1F74E497}"/>
              </a:ext>
            </a:extLst>
          </p:cNvPr>
          <p:cNvSpPr txBox="1"/>
          <p:nvPr/>
        </p:nvSpPr>
        <p:spPr>
          <a:xfrm>
            <a:off x="464975" y="627840"/>
            <a:ext cx="11262049" cy="5466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2390"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31115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Время,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отведенное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заданий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общеобразовательного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предмета и класса, указывается непосредственно в тексте заданий.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олимпиады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приступить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выполнению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заданий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любое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время,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начиная</a:t>
            </a:r>
            <a:r>
              <a:rPr lang="ru-RU" sz="1800" b="1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b="1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8:00</a:t>
            </a:r>
            <a:r>
              <a:rPr lang="ru-RU" sz="1800" b="1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800" b="1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местному</a:t>
            </a:r>
            <a:r>
              <a:rPr lang="ru-RU" sz="1800" b="1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должна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быть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сдана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участником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окончания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отведенного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времени, 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не позже </a:t>
            </a:r>
            <a:r>
              <a:rPr lang="ru-RU" sz="1800" b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22:00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местному времени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R="72390"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311150" algn="l"/>
              </a:tabLst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случае, если работа не</a:t>
            </a:r>
            <a:r>
              <a:rPr lang="ru-RU" sz="1800" spc="-2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была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сдана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участником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окончания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отведенного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времени,</a:t>
            </a:r>
            <a:r>
              <a:rPr lang="ru-RU" sz="18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проверку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будут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направлены</a:t>
            </a:r>
            <a:r>
              <a:rPr lang="ru-RU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только уже 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сохраненные</a:t>
            </a:r>
            <a:r>
              <a:rPr lang="ru-RU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ответы.</a:t>
            </a:r>
          </a:p>
          <a:p>
            <a:pPr marR="72390"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311150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0970" marR="71120" indent="-28575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20675" algn="l"/>
              </a:tabLst>
            </a:pP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 выполнил задания олимпиады, а при просмотре предварительных результатов в тестирующей системе написано, что он не принимал участие в олимпиаде. Что это значит?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1280" algn="just">
              <a:lnSpc>
                <a:spcPct val="106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Тестирующая система проверяет только те ответы участников, которые были отправлены путем нажатия на кнопку </a:t>
            </a:r>
            <a:r>
              <a:rPr lang="ru-RU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«Сохранить ответ»</a:t>
            </a: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 том случае, если школьник не сохранил свои ответы, система будет оценивать его как не принявшего участие в олимпиаде.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4455" algn="just">
              <a:lnSpc>
                <a:spcPct val="106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Аналогично, если у школьника в части заданий при просмотре предварительных результатов пусто в поле «Ответ», но он утверждает, что отвечал на это задание, ответ не был сохранен участником.</a:t>
            </a:r>
          </a:p>
          <a:p>
            <a:pPr marL="90170" marR="84455" algn="just">
              <a:lnSpc>
                <a:spcPct val="106000"/>
              </a:lnSpc>
              <a:spcBef>
                <a:spcPts val="30"/>
              </a:spcBef>
              <a:spcAft>
                <a:spcPts val="0"/>
              </a:spcAft>
            </a:pPr>
            <a:endParaRPr lang="ru-RU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1280" algn="just">
              <a:lnSpc>
                <a:spcPct val="105000"/>
              </a:lnSpc>
              <a:spcBef>
                <a:spcPts val="55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Просим довести данную информацию до организаторов в школе, чтобы все участники были проинформированы о необходимости </a:t>
            </a:r>
            <a:r>
              <a:rPr lang="ru-RU" sz="1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СОХРАНЯТЬ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свои ответы.</a:t>
            </a:r>
            <a:endParaRPr lang="ru-RU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4425A4-9E7D-4A5D-F389-950B7A70EDE6}"/>
              </a:ext>
            </a:extLst>
          </p:cNvPr>
          <p:cNvSpPr txBox="1"/>
          <p:nvPr/>
        </p:nvSpPr>
        <p:spPr>
          <a:xfrm>
            <a:off x="11355850" y="6076864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19759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152DB-FF72-6445-A509-09CD9389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66"/>
            <a:ext cx="12192000" cy="68554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BF38C1-6895-0B6C-D8B5-90A0A19DE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0" y="5901474"/>
            <a:ext cx="953960" cy="95396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DBEAE-0C15-B047-A649-A50FD2F9C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07726"/>
          </a:xfrm>
        </p:spPr>
        <p:txBody>
          <a:bodyPr>
            <a:normAutofit/>
          </a:bodyPr>
          <a:lstStyle/>
          <a:p>
            <a:r>
              <a:rPr lang="ru-RU" dirty="0">
                <a:latin typeface="Comfortaa" panose="00000500000000000000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802" b="70290"/>
          <a:stretch/>
        </p:blipFill>
        <p:spPr>
          <a:xfrm>
            <a:off x="1" y="0"/>
            <a:ext cx="836022" cy="4342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8ABDB0-B122-3B16-EC5F-614CFE6E1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1" y="-193589"/>
            <a:ext cx="953959" cy="10263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C1B48D-84A9-7FE7-416C-D4D96494BE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105"/>
            <a:ext cx="1154202" cy="10276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3858B-C783-24CC-5113-E50362FC74FA}"/>
              </a:ext>
            </a:extLst>
          </p:cNvPr>
          <p:cNvSpPr txBox="1"/>
          <p:nvPr/>
        </p:nvSpPr>
        <p:spPr>
          <a:xfrm>
            <a:off x="933060" y="443582"/>
            <a:ext cx="10496939" cy="5558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1120" lv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tabLst>
                <a:tab pos="33020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порядку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выполнения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заданий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школьного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этапа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олимпиады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конкретному предмету и классу публикуются на сайте центра по ссылке – </a:t>
            </a:r>
            <a:r>
              <a:rPr lang="ru-RU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https://np.fmschool72.ru/olimpiadi/vsosh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позднее,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чем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24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календарных</a:t>
            </a:r>
            <a:r>
              <a:rPr lang="ru-RU" sz="24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дней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даты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олимпиады.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R="71120" lv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tabLst>
                <a:tab pos="330200" algn="l"/>
              </a:tabLst>
            </a:pP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</a:t>
            </a:r>
            <a:r>
              <a:rPr lang="ru-RU" sz="24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определяют время, отведенное на выполнение заданий, комплекты заданий по классам</a:t>
            </a:r>
            <a:r>
              <a:rPr lang="ru-RU" sz="24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(параллелям),</a:t>
            </a:r>
            <a:r>
              <a:rPr lang="ru-RU" sz="24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</a:t>
            </a:r>
            <a:r>
              <a:rPr lang="ru-RU" sz="24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24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</a:t>
            </a:r>
            <a:r>
              <a:rPr lang="ru-RU" sz="24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аудио-</a:t>
            </a:r>
            <a:r>
              <a:rPr lang="ru-RU" sz="24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видеофайлов,</a:t>
            </a:r>
            <a:r>
              <a:rPr lang="ru-RU" sz="24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необходимые</a:t>
            </a:r>
            <a:r>
              <a:rPr lang="ru-RU" sz="24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дополнительные</a:t>
            </a:r>
            <a:r>
              <a:rPr lang="ru-RU" sz="24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материалы.</a:t>
            </a:r>
          </a:p>
          <a:p>
            <a:pPr marL="342900" marR="71120" lvl="0" indent="-34290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Font typeface="+mj-lt"/>
              <a:buAutoNum type="arabicPeriod"/>
              <a:tabLst>
                <a:tab pos="330200" algn="l"/>
              </a:tabLs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1120" lv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tabLst>
                <a:tab pos="377825" algn="l"/>
              </a:tabLst>
            </a:pP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выполняют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олимпиадные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индивидуально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spc="-2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R="71120" lv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tabLst>
                <a:tab pos="377825" algn="l"/>
              </a:tabLst>
            </a:pP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Запрещается</a:t>
            </a:r>
            <a:r>
              <a:rPr lang="ru-RU" sz="2000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коллективное</a:t>
            </a:r>
            <a:r>
              <a:rPr lang="ru-RU" sz="2000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</a:t>
            </a:r>
            <a:r>
              <a:rPr lang="ru-RU" sz="2000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олимпиадных</a:t>
            </a:r>
            <a:r>
              <a:rPr lang="ru-RU" sz="2000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заданий,</a:t>
            </a:r>
            <a:r>
              <a:rPr lang="ru-RU" sz="2000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</a:t>
            </a:r>
            <a:r>
              <a:rPr lang="ru-RU" sz="2000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посторонней помощи, в том числе родителей, учителей, обращение к сети «Интернет»</a:t>
            </a:r>
            <a:r>
              <a:rPr lang="ru-RU" sz="2000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(кроме сайта тестирующей системы).</a:t>
            </a:r>
            <a:endParaRPr lang="ru-RU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15749-FE7B-C556-E404-84C1EF3BA545}"/>
              </a:ext>
            </a:extLst>
          </p:cNvPr>
          <p:cNvSpPr txBox="1"/>
          <p:nvPr/>
        </p:nvSpPr>
        <p:spPr>
          <a:xfrm>
            <a:off x="11355850" y="6076864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217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152DB-FF72-6445-A509-09CD9389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589"/>
            <a:ext cx="12192000" cy="685543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DBEAE-0C15-B047-A649-A50FD2F9C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07726"/>
          </a:xfrm>
        </p:spPr>
        <p:txBody>
          <a:bodyPr>
            <a:normAutofit/>
          </a:bodyPr>
          <a:lstStyle/>
          <a:p>
            <a:r>
              <a:rPr lang="ru-RU" dirty="0">
                <a:latin typeface="Comfortaa" panose="00000500000000000000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802" b="70290"/>
          <a:stretch/>
        </p:blipFill>
        <p:spPr>
          <a:xfrm>
            <a:off x="1" y="0"/>
            <a:ext cx="836022" cy="434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BA2AF4-2361-BF87-27E2-147C28D7FB0B}"/>
              </a:ext>
            </a:extLst>
          </p:cNvPr>
          <p:cNvSpPr txBox="1"/>
          <p:nvPr/>
        </p:nvSpPr>
        <p:spPr>
          <a:xfrm>
            <a:off x="1236743" y="559136"/>
            <a:ext cx="10366310" cy="5269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3660" lv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tabLst>
                <a:tab pos="344170" algn="l"/>
              </a:tabLst>
            </a:pP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течение 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календарных дней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после завершения олимпиады на сайте центра </a:t>
            </a:r>
            <a:r>
              <a:rPr lang="en-US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np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@</a:t>
            </a:r>
            <a:r>
              <a:rPr lang="en-US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fmschool</a:t>
            </a: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72.</a:t>
            </a:r>
            <a:r>
              <a:rPr lang="en-US" sz="20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ru</a:t>
            </a:r>
            <a:r>
              <a:rPr lang="en-US" sz="2400" strike="noStrike" dirty="0">
                <a:solidFill>
                  <a:srgbClr val="1154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публикуются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текстовые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разборы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также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видеоразборы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или проводятся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онлайн-трансляции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разборов заданий.</a:t>
            </a:r>
          </a:p>
          <a:p>
            <a:pPr marR="73660" lv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tabLst>
                <a:tab pos="344170" algn="l"/>
              </a:tabLs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1755" lv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tabLst>
                <a:tab pos="42545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 предмета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олимпиады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проверяются</a:t>
            </a:r>
            <a:r>
              <a:rPr lang="ru-RU" sz="24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автоматически</a:t>
            </a:r>
            <a:r>
              <a:rPr lang="ru-RU" sz="24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посредством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тестирующей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системы.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Оценивание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происходит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критериями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оценивания,</a:t>
            </a:r>
            <a:r>
              <a:rPr lang="ru-RU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разработанными составителями заданий.</a:t>
            </a:r>
          </a:p>
          <a:p>
            <a:pPr marR="71755" lv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tabLst>
                <a:tab pos="425450" algn="l"/>
              </a:tabLs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7470" lv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tabLst>
                <a:tab pos="358775" algn="l"/>
              </a:tabLst>
            </a:pP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олимпиады получают доступ к предварительным результатам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 той же активной ссылке, через личный кабинет участника на платформе online.fmschool72.ru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позднее чем через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календарных дней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даты проведения олимпиады.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D605C3-18A1-936B-964D-8B426E11B1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1" y="-193589"/>
            <a:ext cx="953959" cy="10263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F40EA3-629C-C436-B23B-BF9A7DDD3D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105"/>
            <a:ext cx="1154202" cy="10276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EFF4E5-E95E-3C51-35E0-2431777F32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0" y="5901474"/>
            <a:ext cx="953960" cy="953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0BDE7-08FD-1FC3-AE5E-D563B5B75F43}"/>
              </a:ext>
            </a:extLst>
          </p:cNvPr>
          <p:cNvSpPr txBox="1"/>
          <p:nvPr/>
        </p:nvSpPr>
        <p:spPr>
          <a:xfrm>
            <a:off x="11355850" y="6076864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26979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152DB-FF72-6445-A509-09CD9389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589"/>
            <a:ext cx="12192000" cy="68554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FFEC1B-B065-B115-462B-F60A6F66A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0388"/>
            <a:ext cx="1154202" cy="1027612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DBEAE-0C15-B047-A649-A50FD2F9C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07726"/>
          </a:xfrm>
        </p:spPr>
        <p:txBody>
          <a:bodyPr>
            <a:normAutofit/>
          </a:bodyPr>
          <a:lstStyle/>
          <a:p>
            <a:r>
              <a:rPr lang="ru-RU" dirty="0">
                <a:latin typeface="Comfortaa" panose="00000500000000000000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802" b="70290"/>
          <a:stretch/>
        </p:blipFill>
        <p:spPr>
          <a:xfrm>
            <a:off x="1" y="0"/>
            <a:ext cx="836022" cy="4342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30B7AD-C8F8-7E51-DDEB-1FCF734349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1" y="-193589"/>
            <a:ext cx="953959" cy="1026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E7D5AF-3587-F665-6AC3-4E9F8A877B18}"/>
              </a:ext>
            </a:extLst>
          </p:cNvPr>
          <p:cNvSpPr txBox="1"/>
          <p:nvPr/>
        </p:nvSpPr>
        <p:spPr>
          <a:xfrm>
            <a:off x="836023" y="-54849"/>
            <a:ext cx="10741090" cy="6554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1120" lv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tabLst>
                <a:tab pos="358775" algn="l"/>
              </a:tabLst>
            </a:pP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участников олимпиады, связанные с оценкой олимпиадной работы или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подсчетом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баллов,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принимаются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региональным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координатором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b="1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календарного</a:t>
            </a:r>
            <a:r>
              <a:rPr lang="ru-RU" sz="2400" b="1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дня до 18-00</a:t>
            </a:r>
            <a:r>
              <a:rPr lang="ru-RU" sz="2400" b="1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 даты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публикации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предварительных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олимпиады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соответствующему общеобразовательному предмету и классу, на адрес электронной почты </a:t>
            </a:r>
            <a:r>
              <a:rPr lang="en-US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help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@</a:t>
            </a:r>
            <a:r>
              <a:rPr lang="en-US" sz="24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fmschool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72.</a:t>
            </a:r>
            <a:r>
              <a:rPr lang="en-US" sz="2400" b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ru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R="74295"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Окончательные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школьного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этапа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олимпиады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каждому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общеобразовательному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предмету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подводятся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независимо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класса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истечении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ru-RU" sz="2400" b="1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календарных</a:t>
            </a:r>
            <a:r>
              <a:rPr lang="ru-RU" sz="2400" b="1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дней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дня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олимпиады</a:t>
            </a:r>
            <a:r>
              <a:rPr lang="ru-RU" sz="24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74295"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ru-RU" sz="2000" i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</a:t>
            </a:r>
            <a:r>
              <a:rPr lang="ru-RU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74295" lvl="0" algn="just">
              <a:spcAft>
                <a:spcPts val="0"/>
              </a:spcAft>
              <a:tabLst>
                <a:tab pos="482600" algn="l"/>
              </a:tabLst>
            </a:pPr>
            <a:r>
              <a:rPr lang="ru-RU" sz="20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15.09. – ШЭ по </a:t>
            </a:r>
            <a:r>
              <a:rPr lang="ru-RU" sz="2000" b="1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английскому языку</a:t>
            </a:r>
          </a:p>
          <a:p>
            <a:pPr marR="74295"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ru-RU" sz="20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18.09. – публикация </a:t>
            </a:r>
            <a:r>
              <a:rPr lang="ru-RU" sz="2000" spc="5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видеоразборов</a:t>
            </a:r>
            <a:endParaRPr lang="ru-RU" sz="2000" spc="5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4295"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ru-RU" sz="2000" spc="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23.09. – получение предварительных результатов</a:t>
            </a:r>
          </a:p>
          <a:p>
            <a:pPr marR="74295"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24.09. – прием и ответы на вопросы</a:t>
            </a:r>
          </a:p>
          <a:p>
            <a:pPr marR="74295"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26.09. – подача заявлений на апелляцию</a:t>
            </a:r>
          </a:p>
          <a:p>
            <a:pPr marR="74295"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27.09. – рассмотрение заявлений на апелляцию (дистанционно)</a:t>
            </a:r>
          </a:p>
          <a:p>
            <a:pPr marR="74295"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29.09. – получение окончательных результатов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902856-6C94-B659-F1CB-F44BCEAF0D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0" y="5901474"/>
            <a:ext cx="953960" cy="953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E4953B-7012-C91F-BD75-9896DBC87A22}"/>
              </a:ext>
            </a:extLst>
          </p:cNvPr>
          <p:cNvSpPr txBox="1"/>
          <p:nvPr/>
        </p:nvSpPr>
        <p:spPr>
          <a:xfrm>
            <a:off x="11355850" y="6076864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7557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152DB-FF72-6445-A509-09CD9389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26"/>
            <a:ext cx="12192000" cy="685543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DBEAE-0C15-B047-A649-A50FD2F9C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07726"/>
          </a:xfrm>
        </p:spPr>
        <p:txBody>
          <a:bodyPr>
            <a:normAutofit/>
          </a:bodyPr>
          <a:lstStyle/>
          <a:p>
            <a:r>
              <a:rPr lang="ru-RU" dirty="0">
                <a:latin typeface="Comfortaa" panose="00000500000000000000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802" b="70290"/>
          <a:stretch/>
        </p:blipFill>
        <p:spPr>
          <a:xfrm>
            <a:off x="1" y="0"/>
            <a:ext cx="1617118" cy="8399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932D3-0019-B511-1DDF-1F6B902D6A2D}"/>
              </a:ext>
            </a:extLst>
          </p:cNvPr>
          <p:cNvSpPr txBox="1"/>
          <p:nvPr/>
        </p:nvSpPr>
        <p:spPr>
          <a:xfrm>
            <a:off x="129615" y="3694172"/>
            <a:ext cx="2585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организованного в школе разбора заданий у ученика возникли вопросы по решениям.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2C0EE-8C85-1901-8FB0-9A27B4F9B6BE}"/>
              </a:ext>
            </a:extLst>
          </p:cNvPr>
          <p:cNvSpPr txBox="1"/>
          <p:nvPr/>
        </p:nvSpPr>
        <p:spPr>
          <a:xfrm>
            <a:off x="1422364" y="2316645"/>
            <a:ext cx="1659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Задает вопрос учителю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4EABD-EC16-8447-9B8A-B384B1FA4AEB}"/>
              </a:ext>
            </a:extLst>
          </p:cNvPr>
          <p:cNvSpPr txBox="1"/>
          <p:nvPr/>
        </p:nvSpPr>
        <p:spPr>
          <a:xfrm>
            <a:off x="4295121" y="2168828"/>
            <a:ext cx="2873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Передает вопрос региональному координатору</a:t>
            </a:r>
          </a:p>
          <a:p>
            <a:pPr algn="ctr"/>
            <a:r>
              <a:rPr lang="ru-RU" sz="1400" b="1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 sz="1400" b="1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help@fmschool72.ru</a:t>
            </a:r>
            <a:r>
              <a:rPr lang="ru-RU" sz="1400" b="1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7B6F7E-EED4-432E-C34A-43CAA806CD5A}"/>
              </a:ext>
            </a:extLst>
          </p:cNvPr>
          <p:cNvSpPr txBox="1"/>
          <p:nvPr/>
        </p:nvSpPr>
        <p:spPr>
          <a:xfrm>
            <a:off x="8558798" y="2281256"/>
            <a:ext cx="1377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Передает  вопрос РПМК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8D63DF-968A-F2B6-7D53-37CF5EF71487}"/>
              </a:ext>
            </a:extLst>
          </p:cNvPr>
          <p:cNvSpPr txBox="1"/>
          <p:nvPr/>
        </p:nvSpPr>
        <p:spPr>
          <a:xfrm>
            <a:off x="10333187" y="3746154"/>
            <a:ext cx="164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РПМК отвечают на вопрос.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B6BAE-DBEB-4EA5-1626-C79C31EBEB5E}"/>
              </a:ext>
            </a:extLst>
          </p:cNvPr>
          <p:cNvSpPr txBox="1"/>
          <p:nvPr/>
        </p:nvSpPr>
        <p:spPr>
          <a:xfrm>
            <a:off x="3085958" y="3764631"/>
            <a:ext cx="2418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 - предметник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возможности отвечает на вопрос.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2585A1-DB84-4A7F-8AA2-4432B1E82F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2" y="2622165"/>
            <a:ext cx="1107228" cy="10604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57E9B2-7D61-E69B-B9CF-08C8AFB7AC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07" y="2804476"/>
            <a:ext cx="961745" cy="9211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140641A-1AE8-7160-09BA-691C3D3F2E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11" y="2704087"/>
            <a:ext cx="1021694" cy="9785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2F3DD8B-DB85-DD58-0893-248EB00E61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44" y="2635186"/>
            <a:ext cx="1069212" cy="102405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D683A28-CCAB-CF63-23DD-B5765CA6B9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784" y="2817262"/>
            <a:ext cx="1495644" cy="7566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DCE953-27E6-3EB9-C405-154D33E4D9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1" y="0"/>
            <a:ext cx="953959" cy="1026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FA6BBE-0468-39BE-CF77-9D4394CD76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105"/>
            <a:ext cx="1154202" cy="10276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6F1348-2060-3C20-7EA6-293D89A8E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0" y="5901474"/>
            <a:ext cx="953960" cy="9539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40DFDF-58A5-25F8-7975-61FA934631C4}"/>
              </a:ext>
            </a:extLst>
          </p:cNvPr>
          <p:cNvSpPr txBox="1"/>
          <p:nvPr/>
        </p:nvSpPr>
        <p:spPr>
          <a:xfrm>
            <a:off x="11355850" y="6076864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D683A28-CCAB-CF63-23DD-B5765CA6B9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22" y="2790207"/>
            <a:ext cx="1495644" cy="7566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D683A28-CCAB-CF63-23DD-B5765CA6B9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73" y="2793237"/>
            <a:ext cx="1495644" cy="7566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7FB6BAE-DBEB-4EA5-1626-C79C31EBEB5E}"/>
              </a:ext>
            </a:extLst>
          </p:cNvPr>
          <p:cNvSpPr txBox="1"/>
          <p:nvPr/>
        </p:nvSpPr>
        <p:spPr>
          <a:xfrm>
            <a:off x="6458021" y="3750403"/>
            <a:ext cx="2500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координатор по возможности отвечает на вопрос.</a:t>
            </a:r>
          </a:p>
        </p:txBody>
      </p:sp>
    </p:spTree>
    <p:extLst>
      <p:ext uri="{BB962C8B-B14F-4D97-AF65-F5344CB8AC3E}">
        <p14:creationId xmlns:p14="http://schemas.microsoft.com/office/powerpoint/2010/main" val="4044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3152DB-FF72-6445-A509-09CD9389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26"/>
            <a:ext cx="12192000" cy="6855434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1154202" y="315408"/>
            <a:ext cx="6071235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70" dirty="0"/>
              <a:t>К</a:t>
            </a:r>
            <a:r>
              <a:rPr lang="ru-RU" sz="3600" spc="-75" dirty="0"/>
              <a:t>а</a:t>
            </a:r>
            <a:r>
              <a:rPr lang="ru-RU" sz="3600" dirty="0"/>
              <a:t>к</a:t>
            </a:r>
            <a:r>
              <a:rPr lang="ru-RU" sz="3600" spc="-180" dirty="0"/>
              <a:t> </a:t>
            </a:r>
            <a:r>
              <a:rPr lang="ru-RU" sz="3600" spc="-75" dirty="0"/>
              <a:t>б</a:t>
            </a:r>
            <a:r>
              <a:rPr lang="ru-RU" sz="3600" spc="-65" dirty="0"/>
              <a:t>у</a:t>
            </a:r>
            <a:r>
              <a:rPr lang="ru-RU" sz="3600" spc="-85" dirty="0"/>
              <a:t>д</a:t>
            </a:r>
            <a:r>
              <a:rPr lang="ru-RU" sz="3600" spc="-80" dirty="0"/>
              <a:t>е</a:t>
            </a:r>
            <a:r>
              <a:rPr lang="ru-RU" sz="3600" dirty="0"/>
              <a:t>т</a:t>
            </a:r>
            <a:r>
              <a:rPr lang="ru-RU" sz="3600" spc="-175" dirty="0"/>
              <a:t> </a:t>
            </a:r>
            <a:r>
              <a:rPr lang="ru-RU" sz="3600" spc="-75" dirty="0"/>
              <a:t>пр</a:t>
            </a:r>
            <a:r>
              <a:rPr lang="ru-RU" sz="3600" spc="-80" dirty="0"/>
              <a:t>ох</a:t>
            </a:r>
            <a:r>
              <a:rPr lang="ru-RU" sz="3600" spc="-90" dirty="0"/>
              <a:t>о</a:t>
            </a:r>
            <a:r>
              <a:rPr lang="ru-RU" sz="3600" spc="-95" dirty="0"/>
              <a:t>д</a:t>
            </a:r>
            <a:r>
              <a:rPr lang="ru-RU" sz="3600" spc="-90" dirty="0"/>
              <a:t>и</a:t>
            </a:r>
            <a:r>
              <a:rPr lang="ru-RU" sz="3600" spc="-85" dirty="0"/>
              <a:t>т</a:t>
            </a:r>
            <a:r>
              <a:rPr lang="ru-RU" sz="3600" dirty="0"/>
              <a:t>ь</a:t>
            </a:r>
            <a:r>
              <a:rPr lang="ru-RU" sz="3600" spc="-180" dirty="0"/>
              <a:t> </a:t>
            </a:r>
            <a:r>
              <a:rPr lang="ru-RU" sz="3600" spc="-65" dirty="0"/>
              <a:t>а</a:t>
            </a:r>
            <a:r>
              <a:rPr lang="ru-RU" sz="3600" spc="-75" dirty="0"/>
              <a:t>п</a:t>
            </a:r>
            <a:r>
              <a:rPr lang="ru-RU" sz="3600" spc="-80" dirty="0"/>
              <a:t>ел</a:t>
            </a:r>
            <a:r>
              <a:rPr lang="ru-RU" sz="3600" spc="-90" dirty="0"/>
              <a:t>л</a:t>
            </a:r>
            <a:r>
              <a:rPr lang="ru-RU" sz="3600" spc="-80" dirty="0"/>
              <a:t>я</a:t>
            </a:r>
            <a:r>
              <a:rPr lang="ru-RU" sz="3600" spc="-85" dirty="0"/>
              <a:t>ц</a:t>
            </a:r>
            <a:r>
              <a:rPr lang="ru-RU" sz="3600" spc="-90" dirty="0"/>
              <a:t>ия</a:t>
            </a:r>
            <a:r>
              <a:rPr lang="ru-RU" sz="3600" dirty="0"/>
              <a:t>?</a:t>
            </a:r>
          </a:p>
        </p:txBody>
      </p:sp>
      <p:sp>
        <p:nvSpPr>
          <p:cNvPr id="5" name="object 3"/>
          <p:cNvSpPr/>
          <p:nvPr/>
        </p:nvSpPr>
        <p:spPr>
          <a:xfrm>
            <a:off x="1469136" y="2694431"/>
            <a:ext cx="9371330" cy="2409197"/>
          </a:xfrm>
          <a:custGeom>
            <a:avLst/>
            <a:gdLst/>
            <a:ahLst/>
            <a:cxnLst/>
            <a:rect l="l" t="t" r="r" b="b"/>
            <a:pathLst>
              <a:path w="9371330" h="3078479">
                <a:moveTo>
                  <a:pt x="9371076" y="0"/>
                </a:moveTo>
                <a:lnTo>
                  <a:pt x="7938516" y="0"/>
                </a:lnTo>
                <a:lnTo>
                  <a:pt x="7938516" y="165608"/>
                </a:lnTo>
                <a:lnTo>
                  <a:pt x="6842760" y="165608"/>
                </a:lnTo>
                <a:lnTo>
                  <a:pt x="6842760" y="0"/>
                </a:lnTo>
                <a:lnTo>
                  <a:pt x="0" y="0"/>
                </a:lnTo>
                <a:lnTo>
                  <a:pt x="0" y="165608"/>
                </a:lnTo>
                <a:lnTo>
                  <a:pt x="0" y="3078480"/>
                </a:lnTo>
                <a:lnTo>
                  <a:pt x="9371076" y="3078480"/>
                </a:lnTo>
                <a:lnTo>
                  <a:pt x="9371076" y="165608"/>
                </a:lnTo>
                <a:lnTo>
                  <a:pt x="9371076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1919985" y="3319195"/>
            <a:ext cx="3007360" cy="126188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i="1" spc="-10" dirty="0" err="1">
                <a:latin typeface="Calibri"/>
                <a:cs typeface="Calibri"/>
              </a:rPr>
              <a:t>Рассматриваются</a:t>
            </a:r>
            <a:r>
              <a:rPr sz="1900" i="1" spc="-20" dirty="0">
                <a:latin typeface="Calibri"/>
                <a:cs typeface="Calibri"/>
              </a:rPr>
              <a:t> </a:t>
            </a:r>
            <a:r>
              <a:rPr sz="1900" i="1" spc="-5" dirty="0" err="1">
                <a:latin typeface="Calibri"/>
                <a:cs typeface="Calibri"/>
              </a:rPr>
              <a:t>вопросы</a:t>
            </a:r>
            <a:r>
              <a:rPr lang="ru-RU" sz="1900" i="1" spc="-5" dirty="0">
                <a:latin typeface="Calibri"/>
                <a:cs typeface="Calibri"/>
              </a:rPr>
              <a:t> о несогласии </a:t>
            </a:r>
          </a:p>
          <a:p>
            <a:pPr marL="12700">
              <a:lnSpc>
                <a:spcPct val="100000"/>
              </a:lnSpc>
            </a:pPr>
            <a:r>
              <a:rPr lang="ru-RU" sz="1900" i="1" spc="-5" dirty="0">
                <a:latin typeface="Calibri"/>
                <a:cs typeface="Calibri"/>
              </a:rPr>
              <a:t>с выставленными </a:t>
            </a:r>
            <a:r>
              <a:rPr lang="ru-RU" sz="1900" b="1" i="1" spc="-5" dirty="0">
                <a:latin typeface="Calibri"/>
                <a:cs typeface="Calibri"/>
              </a:rPr>
              <a:t>баллами</a:t>
            </a:r>
            <a:r>
              <a:rPr lang="ru-RU" sz="1900" i="1" spc="-5" dirty="0">
                <a:latin typeface="Calibri"/>
                <a:cs typeface="Calibri"/>
              </a:rPr>
              <a:t> за </a:t>
            </a:r>
            <a:r>
              <a:rPr sz="1900" i="1" spc="-10" dirty="0" err="1">
                <a:latin typeface="Calibri"/>
                <a:cs typeface="Calibri"/>
              </a:rPr>
              <a:t>решени</a:t>
            </a:r>
            <a:r>
              <a:rPr lang="ru-RU" sz="1900" i="1" spc="-10" dirty="0">
                <a:latin typeface="Calibri"/>
                <a:cs typeface="Calibri"/>
              </a:rPr>
              <a:t>е</a:t>
            </a:r>
            <a:r>
              <a:rPr sz="1900" i="1" spc="5" dirty="0">
                <a:latin typeface="Calibri"/>
                <a:cs typeface="Calibri"/>
              </a:rPr>
              <a:t> </a:t>
            </a:r>
            <a:r>
              <a:rPr sz="1900" i="1" spc="-5" dirty="0" err="1">
                <a:latin typeface="Calibri"/>
                <a:cs typeface="Calibri"/>
              </a:rPr>
              <a:t>задач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6682485" y="3302914"/>
            <a:ext cx="3187065" cy="13984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900" i="1" spc="-10" dirty="0">
                <a:latin typeface="Calibri"/>
                <a:cs typeface="Calibri"/>
              </a:rPr>
              <a:t>Отклоняются</a:t>
            </a:r>
            <a:r>
              <a:rPr sz="1900" i="1" spc="10" dirty="0">
                <a:latin typeface="Calibri"/>
                <a:cs typeface="Calibri"/>
              </a:rPr>
              <a:t> </a:t>
            </a:r>
            <a:r>
              <a:rPr sz="1900" i="1" spc="-5" dirty="0">
                <a:latin typeface="Calibri"/>
                <a:cs typeface="Calibri"/>
              </a:rPr>
              <a:t>вопросы:</a:t>
            </a:r>
            <a:endParaRPr sz="1900" dirty="0">
              <a:latin typeface="Calibri"/>
              <a:cs typeface="Calibri"/>
            </a:endParaRPr>
          </a:p>
          <a:p>
            <a:pPr marL="12700" marR="5080">
              <a:lnSpc>
                <a:spcPts val="2090"/>
              </a:lnSpc>
              <a:spcBef>
                <a:spcPts val="850"/>
              </a:spcBef>
              <a:buChar char="-"/>
              <a:tabLst>
                <a:tab pos="140970" algn="l"/>
              </a:tabLst>
            </a:pPr>
            <a:r>
              <a:rPr lang="ru-RU" sz="1900" i="1" spc="-5" dirty="0">
                <a:latin typeface="Calibri"/>
                <a:cs typeface="Calibri"/>
              </a:rPr>
              <a:t> </a:t>
            </a:r>
            <a:r>
              <a:rPr sz="1900" i="1" spc="-5" dirty="0">
                <a:latin typeface="Calibri"/>
                <a:cs typeface="Calibri"/>
              </a:rPr>
              <a:t>по </a:t>
            </a:r>
            <a:r>
              <a:rPr sz="1900" i="1" spc="-10" dirty="0">
                <a:latin typeface="Calibri"/>
                <a:cs typeface="Calibri"/>
              </a:rPr>
              <a:t>содержанию</a:t>
            </a:r>
            <a:r>
              <a:rPr sz="1900" i="1" spc="10" dirty="0">
                <a:latin typeface="Calibri"/>
                <a:cs typeface="Calibri"/>
              </a:rPr>
              <a:t> </a:t>
            </a:r>
            <a:r>
              <a:rPr sz="1900" i="1" spc="-5" dirty="0">
                <a:latin typeface="Calibri"/>
                <a:cs typeface="Calibri"/>
              </a:rPr>
              <a:t>и</a:t>
            </a:r>
            <a:r>
              <a:rPr sz="1900" i="1" spc="-10" dirty="0">
                <a:latin typeface="Calibri"/>
                <a:cs typeface="Calibri"/>
              </a:rPr>
              <a:t> структуре </a:t>
            </a:r>
            <a:r>
              <a:rPr sz="1900" i="1" spc="-415" dirty="0">
                <a:latin typeface="Calibri"/>
                <a:cs typeface="Calibri"/>
              </a:rPr>
              <a:t> </a:t>
            </a:r>
            <a:r>
              <a:rPr sz="1900" i="1" spc="-10" dirty="0">
                <a:latin typeface="Calibri"/>
                <a:cs typeface="Calibri"/>
              </a:rPr>
              <a:t>олимпиадных</a:t>
            </a:r>
            <a:r>
              <a:rPr sz="1900" i="1" spc="15" dirty="0">
                <a:latin typeface="Calibri"/>
                <a:cs typeface="Calibri"/>
              </a:rPr>
              <a:t> </a:t>
            </a:r>
            <a:r>
              <a:rPr sz="1900" i="1" spc="-5" dirty="0">
                <a:latin typeface="Calibri"/>
                <a:cs typeface="Calibri"/>
              </a:rPr>
              <a:t>заданий;</a:t>
            </a:r>
            <a:endParaRPr sz="1900" dirty="0">
              <a:latin typeface="Calibri"/>
              <a:cs typeface="Calibri"/>
            </a:endParaRPr>
          </a:p>
          <a:p>
            <a:pPr marL="140335" indent="-128270">
              <a:lnSpc>
                <a:spcPts val="2185"/>
              </a:lnSpc>
              <a:spcBef>
                <a:spcPts val="585"/>
              </a:spcBef>
              <a:buChar char="-"/>
              <a:tabLst>
                <a:tab pos="140970" algn="l"/>
              </a:tabLst>
            </a:pPr>
            <a:r>
              <a:rPr sz="1900" i="1" spc="-5" dirty="0">
                <a:latin typeface="Calibri"/>
                <a:cs typeface="Calibri"/>
              </a:rPr>
              <a:t>по</a:t>
            </a:r>
            <a:r>
              <a:rPr sz="1900" i="1" spc="-10" dirty="0">
                <a:latin typeface="Calibri"/>
                <a:cs typeface="Calibri"/>
              </a:rPr>
              <a:t> </a:t>
            </a:r>
            <a:r>
              <a:rPr sz="1900" i="1" spc="-10" dirty="0" err="1">
                <a:latin typeface="Calibri"/>
                <a:cs typeface="Calibri"/>
              </a:rPr>
              <a:t>методике</a:t>
            </a:r>
            <a:r>
              <a:rPr lang="ru-RU" sz="1900" i="1" spc="-10" dirty="0">
                <a:latin typeface="Calibri"/>
                <a:cs typeface="Calibri"/>
              </a:rPr>
              <a:t> </a:t>
            </a:r>
            <a:r>
              <a:rPr sz="1900" i="1" spc="-10" dirty="0" err="1">
                <a:latin typeface="Calibri"/>
                <a:cs typeface="Calibri"/>
              </a:rPr>
              <a:t>оценивания</a:t>
            </a:r>
            <a:r>
              <a:rPr sz="1900" i="1" spc="-10" dirty="0">
                <a:latin typeface="Calibri"/>
                <a:cs typeface="Calibri"/>
              </a:rPr>
              <a:t>.</a:t>
            </a:r>
            <a:endParaRPr sz="1900" dirty="0">
              <a:latin typeface="Calibri"/>
              <a:cs typeface="Calibri"/>
            </a:endParaRPr>
          </a:p>
        </p:txBody>
      </p:sp>
      <p:grpSp>
        <p:nvGrpSpPr>
          <p:cNvPr id="8" name="object 6"/>
          <p:cNvGrpSpPr/>
          <p:nvPr/>
        </p:nvGrpSpPr>
        <p:grpSpPr>
          <a:xfrm>
            <a:off x="6155434" y="2493226"/>
            <a:ext cx="3324995" cy="2208149"/>
            <a:chOff x="6155434" y="2493226"/>
            <a:chExt cx="3324995" cy="2208149"/>
          </a:xfrm>
        </p:grpSpPr>
        <p:sp>
          <p:nvSpPr>
            <p:cNvPr id="11" name="object 9"/>
            <p:cNvSpPr/>
            <p:nvPr/>
          </p:nvSpPr>
          <p:spPr>
            <a:xfrm>
              <a:off x="8276016" y="2493226"/>
              <a:ext cx="1204413" cy="375285"/>
            </a:xfrm>
            <a:custGeom>
              <a:avLst/>
              <a:gdLst/>
              <a:ahLst/>
              <a:cxnLst/>
              <a:rect l="l" t="t" r="r" b="b"/>
              <a:pathLst>
                <a:path w="1096009" h="375285">
                  <a:moveTo>
                    <a:pt x="1095755" y="0"/>
                  </a:moveTo>
                  <a:lnTo>
                    <a:pt x="0" y="0"/>
                  </a:lnTo>
                  <a:lnTo>
                    <a:pt x="0" y="374903"/>
                  </a:lnTo>
                  <a:lnTo>
                    <a:pt x="1095755" y="374903"/>
                  </a:lnTo>
                  <a:lnTo>
                    <a:pt x="109575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6155434" y="3060193"/>
              <a:ext cx="45719" cy="1641182"/>
            </a:xfrm>
            <a:custGeom>
              <a:avLst/>
              <a:gdLst/>
              <a:ahLst/>
              <a:cxnLst/>
              <a:rect l="l" t="t" r="r" b="b"/>
              <a:pathLst>
                <a:path h="2516504">
                  <a:moveTo>
                    <a:pt x="0" y="0"/>
                  </a:moveTo>
                  <a:lnTo>
                    <a:pt x="0" y="2516124"/>
                  </a:lnTo>
                </a:path>
              </a:pathLst>
            </a:custGeom>
            <a:ln w="15240">
              <a:solidFill>
                <a:srgbClr val="2141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802" b="70290"/>
          <a:stretch/>
        </p:blipFill>
        <p:spPr>
          <a:xfrm>
            <a:off x="1" y="0"/>
            <a:ext cx="836022" cy="4342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DCE953-27E6-3EB9-C405-154D33E4D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1" y="0"/>
            <a:ext cx="953959" cy="102632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6FA6BBE-0468-39BE-CF77-9D4394CD76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105"/>
            <a:ext cx="1154202" cy="10276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36F1348-2060-3C20-7EA6-293D89A8E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0" y="5901474"/>
            <a:ext cx="953960" cy="9539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240DFDF-58A5-25F8-7975-61FA934631C4}"/>
              </a:ext>
            </a:extLst>
          </p:cNvPr>
          <p:cNvSpPr txBox="1"/>
          <p:nvPr/>
        </p:nvSpPr>
        <p:spPr>
          <a:xfrm>
            <a:off x="11355850" y="6076864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21" name="Плюс 20"/>
          <p:cNvSpPr/>
          <p:nvPr/>
        </p:nvSpPr>
        <p:spPr>
          <a:xfrm>
            <a:off x="1957294" y="1877341"/>
            <a:ext cx="1674113" cy="16097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2A90E87-43C0-B927-BC69-5EAC0EDDC79C}"/>
              </a:ext>
            </a:extLst>
          </p:cNvPr>
          <p:cNvSpPr txBox="1">
            <a:spLocks/>
          </p:cNvSpPr>
          <p:nvPr/>
        </p:nvSpPr>
        <p:spPr>
          <a:xfrm>
            <a:off x="2127575" y="1090210"/>
            <a:ext cx="9751646" cy="75148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cs typeface="+mn-cs"/>
              </a:rPr>
              <a:t>Заявления на апелляцию принимаются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cs typeface="+mn-cs"/>
              </a:rPr>
              <a:t>в течение суток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cs typeface="+mn-cs"/>
              </a:rPr>
              <a:t>после получения ответа на вопрос, в случае, если участник не удовлетворен ответом. </a:t>
            </a:r>
          </a:p>
        </p:txBody>
      </p:sp>
    </p:spTree>
    <p:extLst>
      <p:ext uri="{BB962C8B-B14F-4D97-AF65-F5344CB8AC3E}">
        <p14:creationId xmlns:p14="http://schemas.microsoft.com/office/powerpoint/2010/main" val="448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152DB-FF72-6445-A509-09CD9389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"/>
            <a:ext cx="12192000" cy="685543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DBEAE-0C15-B047-A649-A50FD2F9C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07726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график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муниципального этапа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ВсОШ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2022–2023 учебном году</a:t>
            </a:r>
          </a:p>
          <a:p>
            <a:r>
              <a:rPr lang="ru-RU" dirty="0">
                <a:latin typeface="Comfortaa" panose="00000500000000000000" pitchFamily="2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75038B-415F-4B10-C6D6-797D74D3C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1" y="1283"/>
            <a:ext cx="953959" cy="102632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190226"/>
              </p:ext>
            </p:extLst>
          </p:nvPr>
        </p:nvGraphicFramePr>
        <p:xfrm>
          <a:off x="1648045" y="827792"/>
          <a:ext cx="9165264" cy="5508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127">
                  <a:extLst>
                    <a:ext uri="{9D8B030D-6E8A-4147-A177-3AD203B41FA5}">
                      <a16:colId xmlns:a16="http://schemas.microsoft.com/office/drawing/2014/main" val="1703928511"/>
                    </a:ext>
                  </a:extLst>
                </a:gridCol>
                <a:gridCol w="2905239">
                  <a:extLst>
                    <a:ext uri="{9D8B030D-6E8A-4147-A177-3AD203B41FA5}">
                      <a16:colId xmlns:a16="http://schemas.microsoft.com/office/drawing/2014/main" val="1764229763"/>
                    </a:ext>
                  </a:extLst>
                </a:gridCol>
                <a:gridCol w="3554770">
                  <a:extLst>
                    <a:ext uri="{9D8B030D-6E8A-4147-A177-3AD203B41FA5}">
                      <a16:colId xmlns:a16="http://schemas.microsoft.com/office/drawing/2014/main" val="1775375866"/>
                    </a:ext>
                  </a:extLst>
                </a:gridCol>
                <a:gridCol w="1714128">
                  <a:extLst>
                    <a:ext uri="{9D8B030D-6E8A-4147-A177-3AD203B41FA5}">
                      <a16:colId xmlns:a16="http://schemas.microsoft.com/office/drawing/2014/main" val="4177296570"/>
                    </a:ext>
                  </a:extLst>
                </a:gridCol>
              </a:tblGrid>
              <a:tr h="257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Дата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Предмет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Классы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7478316"/>
                  </a:ext>
                </a:extLst>
              </a:tr>
              <a:tr h="397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октября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пятница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Физическая культура (теория)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7-8, 9-11 (девушки /юноши)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8065270"/>
                  </a:ext>
                </a:extLst>
              </a:tr>
              <a:tr h="397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 октября (суббота)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Физическая культура (практика)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7-8, 9-11 (девушки /юноши)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006818"/>
                  </a:ext>
                </a:extLst>
              </a:tr>
              <a:tr h="240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октября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понедельник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Английский язык 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письменн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ый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тур)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7-8, 9-11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2719576"/>
                  </a:ext>
                </a:extLst>
              </a:tr>
              <a:tr h="287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ноября (вторник)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Английский язык 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устный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тур)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7-8, 9-11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5809294"/>
                  </a:ext>
                </a:extLst>
              </a:tr>
              <a:tr h="190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ноября (среда)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История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1747647"/>
                  </a:ext>
                </a:extLst>
              </a:tr>
              <a:tr h="19127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20033" marR="2003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ноября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четверг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Испанский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язык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7-8, 9-11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152423"/>
                  </a:ext>
                </a:extLst>
              </a:tr>
              <a:tr h="1912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0033" marR="2003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Итальянский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язык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8-9, 10-11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681481"/>
                  </a:ext>
                </a:extLst>
              </a:tr>
              <a:tr h="1912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0033" marR="2003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Китайский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язык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7-8, 9-11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7182454"/>
                  </a:ext>
                </a:extLst>
              </a:tr>
              <a:tr h="1845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20033" marR="2003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ноября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понедельник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Французский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язык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письменн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ый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тур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7-8, 9-11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3837357"/>
                  </a:ext>
                </a:extLst>
              </a:tr>
              <a:tr h="1912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0033" marR="2003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Татарский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065565"/>
                  </a:ext>
                </a:extLst>
              </a:tr>
              <a:tr h="2183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033" marR="2003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ноября (вторник)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Французский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язык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устный тур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7-8, 9-11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303212"/>
                  </a:ext>
                </a:extLst>
              </a:tr>
              <a:tr h="191278"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Comfortaa" panose="00000500000000000000" pitchFamily="2" charset="0"/>
                      </a:endParaRPr>
                    </a:p>
                  </a:txBody>
                  <a:tcPr marL="20033" marR="2003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Татарская 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8256263"/>
                  </a:ext>
                </a:extLst>
              </a:tr>
              <a:tr h="2029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ноября (среда)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Право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9,10,11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4022937"/>
                  </a:ext>
                </a:extLst>
              </a:tr>
              <a:tr h="2133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ноября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четверг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Русский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язык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356703"/>
                  </a:ext>
                </a:extLst>
              </a:tr>
              <a:tr h="3975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ноября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пятница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Технология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теория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7-8, 9, 10-11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(ТТТТ / КДДТ)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7771853"/>
                  </a:ext>
                </a:extLst>
              </a:tr>
              <a:tr h="3975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ноября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суббота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Технология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практика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7-8, 9, 10-11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(ТТТТ / КДДТ)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5377379"/>
                  </a:ext>
                </a:extLst>
              </a:tr>
              <a:tr h="2091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 ноября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понедельник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Немецкий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язык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(письменный тур)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7-8, 9-11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915297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ноября (вторник)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Немецкий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язык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(устный тур)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7-8, 9-11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4901876"/>
                  </a:ext>
                </a:extLst>
              </a:tr>
              <a:tr h="3975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ноября (среда)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7-8, 9-11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6400359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802" b="70290"/>
          <a:stretch/>
        </p:blipFill>
        <p:spPr>
          <a:xfrm>
            <a:off x="0" y="0"/>
            <a:ext cx="1310071" cy="680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21F437-AF60-1311-E451-19E2BA4DA35C}"/>
              </a:ext>
            </a:extLst>
          </p:cNvPr>
          <p:cNvSpPr txBox="1"/>
          <p:nvPr/>
        </p:nvSpPr>
        <p:spPr>
          <a:xfrm>
            <a:off x="11393686" y="6181643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9525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8ACA08-3F13-194A-B09F-27A787E7B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"/>
            <a:ext cx="12192000" cy="685543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DBEAE-0C15-B047-A649-A50FD2F9C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r>
              <a:rPr lang="ru-RU" b="1" dirty="0">
                <a:solidFill>
                  <a:srgbClr val="002060"/>
                </a:solidFill>
                <a:latin typeface="Comfortaa" panose="00000500000000000000" pitchFamily="2" charset="0"/>
              </a:rPr>
              <a:t>ВСЕРОССИЙСКАЯ ОЛИМПИАДА ШКОЛЬНИКОВ </a:t>
            </a:r>
          </a:p>
          <a:p>
            <a:r>
              <a:rPr lang="ru-RU" b="1" dirty="0">
                <a:solidFill>
                  <a:srgbClr val="002060"/>
                </a:solidFill>
                <a:latin typeface="Comfortaa" panose="00000500000000000000" pitchFamily="2" charset="0"/>
              </a:rPr>
              <a:t>2022-2023 УЧЕБНЫЙ ГОД</a:t>
            </a:r>
          </a:p>
          <a:p>
            <a:r>
              <a:rPr lang="ru-RU" b="1" dirty="0">
                <a:solidFill>
                  <a:srgbClr val="002060"/>
                </a:solidFill>
                <a:latin typeface="Comfortaa" panose="00000500000000000000" pitchFamily="2" charset="0"/>
              </a:rPr>
              <a:t> </a:t>
            </a:r>
            <a:endParaRPr lang="ru-RU" dirty="0">
              <a:solidFill>
                <a:srgbClr val="002060"/>
              </a:solidFill>
              <a:latin typeface="Comfortaa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fortaa" panose="00000500000000000000" pitchFamily="2" charset="0"/>
              </a:rPr>
              <a:t>Порядок проведения Всероссийской олимпиады школьников,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fortaa" panose="00000500000000000000" pitchFamily="2" charset="0"/>
              </a:rPr>
              <a:t>утвержденный приказом Министерства просвещения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mfortaa" panose="00000500000000000000" pitchFamily="2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fortaa" panose="00000500000000000000" pitchFamily="2" charset="0"/>
              </a:rPr>
              <a:t>от 27 ноября 2020 г. №678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Comfortaa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fortaa" panose="00000500000000000000" pitchFamily="2" charset="0"/>
              </a:rPr>
              <a:t>Порядок проведения Всероссийской олимпиады школьников в Тюменской области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fortaa" panose="00000500000000000000" pitchFamily="2" charset="0"/>
              </a:rPr>
              <a:t>Утвержденный приказом Департамента образования и науки 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mfortaa" panose="00000500000000000000" pitchFamily="2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fortaa" panose="00000500000000000000" pitchFamily="2" charset="0"/>
              </a:rPr>
              <a:t>от 15 августа 2022 г. №598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fortaa" panose="00000500000000000000" pitchFamily="2" charset="0"/>
              </a:rPr>
              <a:t>Требования к проведению ШЭ и МЭ по предметам.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2DB4FA-00BA-F359-5610-9BE61F9FC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105"/>
            <a:ext cx="1154202" cy="10276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802" b="70290"/>
          <a:stretch/>
        </p:blipFill>
        <p:spPr>
          <a:xfrm>
            <a:off x="1" y="0"/>
            <a:ext cx="1978360" cy="10276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E3114C-0CDA-5BF1-B0CC-2C3BCB5FF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1" y="1283"/>
            <a:ext cx="953959" cy="10263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4946DB-78A9-5A17-3C13-90EB27D8F4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0" y="5901474"/>
            <a:ext cx="953960" cy="953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B76240-10FE-A6F9-4E4A-A013198C5A81}"/>
              </a:ext>
            </a:extLst>
          </p:cNvPr>
          <p:cNvSpPr txBox="1"/>
          <p:nvPr/>
        </p:nvSpPr>
        <p:spPr>
          <a:xfrm>
            <a:off x="11538397" y="6473863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33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152DB-FF72-6445-A509-09CD9389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"/>
            <a:ext cx="12192000" cy="685543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DBEAE-0C15-B047-A649-A50FD2F9C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4986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график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муниципального этапа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ВсОШ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2022–2023 учебном году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904847-7C19-8170-F168-01D417E38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1" y="-4722"/>
            <a:ext cx="953959" cy="102632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426616"/>
              </p:ext>
            </p:extLst>
          </p:nvPr>
        </p:nvGraphicFramePr>
        <p:xfrm>
          <a:off x="1280651" y="788838"/>
          <a:ext cx="9957390" cy="4345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9949">
                  <a:extLst>
                    <a:ext uri="{9D8B030D-6E8A-4147-A177-3AD203B41FA5}">
                      <a16:colId xmlns:a16="http://schemas.microsoft.com/office/drawing/2014/main" val="1703928511"/>
                    </a:ext>
                  </a:extLst>
                </a:gridCol>
                <a:gridCol w="3243167">
                  <a:extLst>
                    <a:ext uri="{9D8B030D-6E8A-4147-A177-3AD203B41FA5}">
                      <a16:colId xmlns:a16="http://schemas.microsoft.com/office/drawing/2014/main" val="1764229763"/>
                    </a:ext>
                  </a:extLst>
                </a:gridCol>
                <a:gridCol w="2589093">
                  <a:extLst>
                    <a:ext uri="{9D8B030D-6E8A-4147-A177-3AD203B41FA5}">
                      <a16:colId xmlns:a16="http://schemas.microsoft.com/office/drawing/2014/main" val="1775375866"/>
                    </a:ext>
                  </a:extLst>
                </a:gridCol>
                <a:gridCol w="3135181">
                  <a:extLst>
                    <a:ext uri="{9D8B030D-6E8A-4147-A177-3AD203B41FA5}">
                      <a16:colId xmlns:a16="http://schemas.microsoft.com/office/drawing/2014/main" val="4177296570"/>
                    </a:ext>
                  </a:extLst>
                </a:gridCol>
              </a:tblGrid>
              <a:tr h="214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140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7478316"/>
                  </a:ext>
                </a:extLst>
              </a:tr>
              <a:tr h="2649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ноября</a:t>
                      </a:r>
                      <a:r>
                        <a:rPr lang="en-US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четверг</a:t>
                      </a:r>
                      <a:r>
                        <a:rPr lang="en-US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Экология*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9-11 классы; 7-8 пишут за 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8065270"/>
                  </a:ext>
                </a:extLst>
              </a:tr>
              <a:tr h="2649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ноября (пятница)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ОБЖ (теория)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7-8, 9, 10, 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3006818"/>
                  </a:ext>
                </a:extLst>
              </a:tr>
              <a:tr h="2649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ноября </a:t>
                      </a:r>
                      <a:r>
                        <a:rPr lang="en-US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суббота</a:t>
                      </a:r>
                      <a:r>
                        <a:rPr lang="en-US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ОБЖ (практика)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7-8, 9, 10, 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2719576"/>
                  </a:ext>
                </a:extLst>
              </a:tr>
              <a:tr h="2649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ноября </a:t>
                      </a:r>
                      <a:r>
                        <a:rPr lang="en-US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r>
                        <a:rPr lang="en-US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(теоретический тур)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5809294"/>
                  </a:ext>
                </a:extLst>
              </a:tr>
              <a:tr h="2649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ноября (вторник)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(практический тур)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1747647"/>
                  </a:ext>
                </a:extLst>
              </a:tr>
              <a:tr h="2649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ноября (среда)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2152423"/>
                  </a:ext>
                </a:extLst>
              </a:tr>
              <a:tr h="1945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ноября</a:t>
                      </a:r>
                      <a:r>
                        <a:rPr lang="en-US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четверг</a:t>
                      </a:r>
                      <a:r>
                        <a:rPr lang="en-US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7-8, 9, 10-11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681481"/>
                  </a:ext>
                </a:extLst>
              </a:tr>
              <a:tr h="2649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ноября (пятница)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(теоретический тур)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7182454"/>
                  </a:ext>
                </a:extLst>
              </a:tr>
              <a:tr h="2649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ноября </a:t>
                      </a:r>
                      <a:r>
                        <a:rPr lang="en-US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суббота</a:t>
                      </a:r>
                      <a:r>
                        <a:rPr lang="en-US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(практический тур)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3837357"/>
                  </a:ext>
                </a:extLst>
              </a:tr>
              <a:tr h="2924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ноября </a:t>
                      </a:r>
                      <a:r>
                        <a:rPr lang="en-US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r>
                        <a:rPr lang="en-US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Искусство</a:t>
                      </a:r>
                      <a:r>
                        <a:rPr lang="en-US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(МХК)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7-8, 9, 10, 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8065565"/>
                  </a:ext>
                </a:extLst>
              </a:tr>
              <a:tr h="2649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ноября (вторник)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400" dirty="0" err="1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нформатика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303212"/>
                  </a:ext>
                </a:extLst>
              </a:tr>
              <a:tr h="2649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ноября (среда)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8256263"/>
                  </a:ext>
                </a:extLst>
              </a:tr>
              <a:tr h="194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декабря</a:t>
                      </a:r>
                      <a:r>
                        <a:rPr lang="en-US" sz="140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(четверг)</a:t>
                      </a:r>
                      <a:endParaRPr lang="ru-RU" sz="140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5625453"/>
                  </a:ext>
                </a:extLst>
              </a:tr>
              <a:tr h="264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декабря (пятница)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(теоретический тур)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8-11 классы; 7 пишет за 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8882274"/>
                  </a:ext>
                </a:extLst>
              </a:tr>
              <a:tr h="264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декабря (суббота)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(практический тур)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8-11 классы; 7 пишет за 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1234890"/>
                  </a:ext>
                </a:extLst>
              </a:tr>
              <a:tr h="204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декабря (понедельник)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mfortaa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6454780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802" b="70290"/>
          <a:stretch/>
        </p:blipFill>
        <p:spPr>
          <a:xfrm>
            <a:off x="0" y="0"/>
            <a:ext cx="1269131" cy="6592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DF8B60-8B45-D556-3AD6-32B21D0B039A}"/>
              </a:ext>
            </a:extLst>
          </p:cNvPr>
          <p:cNvSpPr txBox="1"/>
          <p:nvPr/>
        </p:nvSpPr>
        <p:spPr>
          <a:xfrm>
            <a:off x="11603053" y="6429456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25BA55-C98E-ADAB-60E8-FAA30FD90E89}"/>
              </a:ext>
            </a:extLst>
          </p:cNvPr>
          <p:cNvSpPr txBox="1"/>
          <p:nvPr/>
        </p:nvSpPr>
        <p:spPr>
          <a:xfrm>
            <a:off x="201727" y="5291191"/>
            <a:ext cx="118957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387600" indent="167640" algn="just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*27 ноября 2022 года - итоговое внесение результатов муниципального этапа олимпиады по </a:t>
            </a:r>
            <a:r>
              <a:rPr lang="ru-RU" sz="1400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экологии 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платформу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fmschool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72.</a:t>
            </a: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2387600" indent="167640" algn="just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начала олимпиады по всем предметам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10.00 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Внесение результатов муниципального этапа на платформу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online.fmschool72.ru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осуществляется муниципальными координаторами только после утверждения результатов олимпиады.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Окончательные результаты МЭ ВсОШ должны быть внесены на платформу online.fmschool72.ru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14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24:00 11 декабря 2022 года.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5490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3152DB-FF72-6445-A509-09CD9389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4" y="0"/>
            <a:ext cx="12296503" cy="68554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C88D5B-4B79-D1E4-D31F-1A4B3A4FF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5830388"/>
            <a:ext cx="1154202" cy="1027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89FB44-21BB-FC04-3C0A-AAAF4279C1F5}"/>
              </a:ext>
            </a:extLst>
          </p:cNvPr>
          <p:cNvSpPr txBox="1"/>
          <p:nvPr/>
        </p:nvSpPr>
        <p:spPr>
          <a:xfrm>
            <a:off x="939736" y="1344288"/>
            <a:ext cx="10208021" cy="44861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b="1" dirty="0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За дополнительной информацией можно обращаться :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на сайт </a:t>
            </a:r>
            <a:r>
              <a:rPr lang="en-US" b="1" dirty="0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https://np.fmschool72.ru/</a:t>
            </a:r>
            <a:r>
              <a:rPr lang="ru-RU" b="1" dirty="0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 адресу электронной почты центра: </a:t>
            </a:r>
            <a:r>
              <a:rPr lang="en-US" b="1" dirty="0" err="1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np@fmschool</a:t>
            </a:r>
            <a:r>
              <a:rPr lang="ru-RU" b="1" dirty="0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72.</a:t>
            </a:r>
            <a:r>
              <a:rPr lang="en-US" b="1" dirty="0" err="1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ru</a:t>
            </a:r>
            <a:r>
              <a:rPr lang="ru-RU" b="1" dirty="0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телефонам: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♦   8 (3452) 33-91-72 – приёмная школы</a:t>
            </a:r>
          </a:p>
          <a:p>
            <a:pPr lvl="0" algn="just">
              <a:lnSpc>
                <a:spcPct val="150000"/>
              </a:lnSpc>
            </a:pPr>
            <a:r>
              <a:rPr lang="ru-RU" b="1" dirty="0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♦   8 (3452) 33-45-14, 8-922-040-95-93 – </a:t>
            </a:r>
            <a:r>
              <a:rPr lang="ru-RU" b="1" dirty="0" err="1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Райтер</a:t>
            </a:r>
            <a:r>
              <a:rPr lang="ru-RU" b="1" dirty="0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Анастасия Андреевна 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>
                <a:latin typeface="Comfortaa" panose="00000500000000000000" pitchFamily="2" charset="0"/>
              </a:rPr>
              <a:t>     Почта:  </a:t>
            </a:r>
            <a:r>
              <a:rPr lang="en-US" sz="1600" dirty="0">
                <a:latin typeface="Comfortaa" panose="00000500000000000000" pitchFamily="2" charset="0"/>
                <a:hlinkClick r:id="rId7"/>
              </a:rPr>
              <a:t>araiter@fmschool72.ru</a:t>
            </a:r>
            <a:endParaRPr lang="ru-RU" sz="1600" dirty="0">
              <a:latin typeface="Comfortaa" panose="000005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♦ </a:t>
            </a:r>
            <a:r>
              <a:rPr lang="en-US" b="1" dirty="0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b="1" dirty="0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8 (3452) 33-07-69 (</a:t>
            </a:r>
            <a:r>
              <a:rPr lang="ru-RU" b="1" dirty="0" err="1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внут</a:t>
            </a:r>
            <a:r>
              <a:rPr lang="ru-RU" b="1" dirty="0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202), 8-908-874-28-18 – Чеботарь Людмила Григорьевна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>
                <a:latin typeface="Comfortaa" panose="00000500000000000000" pitchFamily="2" charset="0"/>
              </a:rPr>
              <a:t>     почта: </a:t>
            </a:r>
            <a:r>
              <a:rPr lang="en-US" sz="1600" dirty="0">
                <a:latin typeface="Comfortaa" panose="00000500000000000000" pitchFamily="2" charset="0"/>
                <a:hlinkClick r:id="rId8"/>
              </a:rPr>
              <a:t>lchebotar@fmschool72.ru</a:t>
            </a:r>
            <a:endParaRPr lang="ru-RU" sz="1600" dirty="0">
              <a:latin typeface="Comfortaa" panose="00000500000000000000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b="1" dirty="0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♦ </a:t>
            </a:r>
            <a:r>
              <a:rPr lang="en-US" b="1" dirty="0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b="1" dirty="0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8 (3452) 33-45-15 – Королёв Данил Александрович</a:t>
            </a:r>
          </a:p>
          <a:p>
            <a:pPr lvl="0" algn="just">
              <a:lnSpc>
                <a:spcPct val="150000"/>
              </a:lnSpc>
            </a:pPr>
            <a:r>
              <a:rPr lang="en-US" sz="1600" dirty="0">
                <a:latin typeface="Comfortaa" panose="00000500000000000000" pitchFamily="2" charset="0"/>
              </a:rPr>
              <a:t>     </a:t>
            </a:r>
            <a:r>
              <a:rPr lang="ru-RU" sz="1600" dirty="0">
                <a:latin typeface="Comfortaa" panose="00000500000000000000" pitchFamily="2" charset="0"/>
              </a:rPr>
              <a:t>почта: </a:t>
            </a:r>
            <a:r>
              <a:rPr lang="en-US" sz="1600" dirty="0">
                <a:latin typeface="Comfortaa" panose="00000500000000000000" pitchFamily="2" charset="0"/>
                <a:hlinkClick r:id="rId9"/>
              </a:rPr>
              <a:t>dkorolev@fmschool72.ru</a:t>
            </a:r>
            <a:r>
              <a:rPr lang="ru-RU" sz="1600" dirty="0">
                <a:latin typeface="Comfortaa" panose="00000500000000000000" pitchFamily="2" charset="0"/>
              </a:rPr>
              <a:t> </a:t>
            </a:r>
            <a:r>
              <a:rPr lang="ru-RU" sz="1600" b="1" dirty="0">
                <a:latin typeface="Comfortaa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400" b="1" dirty="0">
              <a:effectLst/>
              <a:latin typeface="Comfortaa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42802" b="70290"/>
          <a:stretch/>
        </p:blipFill>
        <p:spPr>
          <a:xfrm>
            <a:off x="-104502" y="1"/>
            <a:ext cx="1617116" cy="839972"/>
          </a:xfrm>
          <a:prstGeom prst="rect">
            <a:avLst/>
          </a:prstGeom>
          <a:solidFill>
            <a:srgbClr val="21419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1AD650-1878-292F-B2E6-E088D7BE94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0" y="0"/>
            <a:ext cx="953959" cy="10263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ACA191-5BD5-8116-BEB1-86F69B2BBF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0" y="5901474"/>
            <a:ext cx="953960" cy="953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5F0579-2C7F-1DF3-1C3E-BA5A2954334A}"/>
              </a:ext>
            </a:extLst>
          </p:cNvPr>
          <p:cNvSpPr txBox="1"/>
          <p:nvPr/>
        </p:nvSpPr>
        <p:spPr>
          <a:xfrm>
            <a:off x="11355850" y="6076864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8075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152DB-FF72-6445-A509-09CD9389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"/>
            <a:ext cx="12192000" cy="685543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DBEAE-0C15-B047-A649-A50FD2F9C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679268"/>
            <a:ext cx="12192000" cy="6085490"/>
          </a:xfrm>
        </p:spPr>
        <p:txBody>
          <a:bodyPr>
            <a:normAutofit/>
          </a:bodyPr>
          <a:lstStyle/>
          <a:p>
            <a:endParaRPr lang="ru-RU" sz="4800" b="1" dirty="0"/>
          </a:p>
          <a:p>
            <a:r>
              <a:rPr lang="ru-RU" sz="4800" b="1" dirty="0" err="1">
                <a:solidFill>
                  <a:schemeClr val="accent1"/>
                </a:solidFill>
                <a:latin typeface="Comfortaa" panose="00000500000000000000" pitchFamily="2" charset="0"/>
              </a:rPr>
              <a:t>ВсОШ</a:t>
            </a:r>
            <a:r>
              <a:rPr lang="ru-RU" sz="4800" b="1" dirty="0">
                <a:solidFill>
                  <a:schemeClr val="accent1"/>
                </a:solidFill>
                <a:latin typeface="Comfortaa" panose="00000500000000000000" pitchFamily="2" charset="0"/>
              </a:rPr>
              <a:t> состоит из 4-х этапов:</a:t>
            </a:r>
          </a:p>
          <a:p>
            <a:r>
              <a:rPr lang="ru-RU" sz="4800" dirty="0">
                <a:solidFill>
                  <a:schemeClr val="accent1"/>
                </a:solidFill>
                <a:latin typeface="Comfortaa" panose="00000500000000000000" pitchFamily="2" charset="0"/>
              </a:rPr>
              <a:t>- Школьный</a:t>
            </a:r>
          </a:p>
          <a:p>
            <a:pPr marL="685800" indent="-685800">
              <a:buFontTx/>
              <a:buChar char="-"/>
            </a:pPr>
            <a:r>
              <a:rPr lang="ru-RU" sz="4800" dirty="0">
                <a:solidFill>
                  <a:schemeClr val="accent1"/>
                </a:solidFill>
                <a:latin typeface="Comfortaa" panose="00000500000000000000" pitchFamily="2" charset="0"/>
              </a:rPr>
              <a:t>Муниципальный</a:t>
            </a:r>
          </a:p>
          <a:p>
            <a:pPr marL="685800" indent="-685800">
              <a:buFontTx/>
              <a:buChar char="-"/>
            </a:pPr>
            <a:r>
              <a:rPr lang="ru-RU" sz="4800" dirty="0">
                <a:solidFill>
                  <a:schemeClr val="accent1"/>
                </a:solidFill>
                <a:latin typeface="Comfortaa" panose="00000500000000000000" pitchFamily="2" charset="0"/>
              </a:rPr>
              <a:t>Региональный</a:t>
            </a:r>
          </a:p>
          <a:p>
            <a:pPr marL="685800" indent="-685800">
              <a:buFontTx/>
              <a:buChar char="-"/>
            </a:pPr>
            <a:r>
              <a:rPr lang="ru-RU" sz="4800" dirty="0">
                <a:solidFill>
                  <a:schemeClr val="accent1"/>
                </a:solidFill>
                <a:latin typeface="Comfortaa" panose="00000500000000000000" pitchFamily="2" charset="0"/>
              </a:rPr>
              <a:t>Заключительный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802" b="70290"/>
          <a:stretch/>
        </p:blipFill>
        <p:spPr>
          <a:xfrm>
            <a:off x="1" y="0"/>
            <a:ext cx="1978360" cy="10276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4CC3A3-3037-7EE5-379E-52DC5F0A6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1" y="1283"/>
            <a:ext cx="953959" cy="10263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EBD43B-3B28-8D6F-0067-D548008DF8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105"/>
            <a:ext cx="1154202" cy="10276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163B0B-761A-884D-22DC-21F2B9C8F6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0" y="5901474"/>
            <a:ext cx="953960" cy="953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6A2CE6-3C41-DDDD-19F1-9D294AB5B667}"/>
              </a:ext>
            </a:extLst>
          </p:cNvPr>
          <p:cNvSpPr txBox="1"/>
          <p:nvPr/>
        </p:nvSpPr>
        <p:spPr>
          <a:xfrm>
            <a:off x="11538397" y="6473863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4300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152DB-FF72-6445-A509-09CD9389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"/>
            <a:ext cx="12192000" cy="685543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DBEAE-0C15-B047-A649-A50FD2F9C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0854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график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школьного этапа ВсОШ в 2022–2023 учебном году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748958"/>
              </p:ext>
            </p:extLst>
          </p:nvPr>
        </p:nvGraphicFramePr>
        <p:xfrm>
          <a:off x="446566" y="1010092"/>
          <a:ext cx="11111025" cy="5420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324">
                  <a:extLst>
                    <a:ext uri="{9D8B030D-6E8A-4147-A177-3AD203B41FA5}">
                      <a16:colId xmlns:a16="http://schemas.microsoft.com/office/drawing/2014/main" val="1299370217"/>
                    </a:ext>
                  </a:extLst>
                </a:gridCol>
                <a:gridCol w="2759114">
                  <a:extLst>
                    <a:ext uri="{9D8B030D-6E8A-4147-A177-3AD203B41FA5}">
                      <a16:colId xmlns:a16="http://schemas.microsoft.com/office/drawing/2014/main" val="2195945461"/>
                    </a:ext>
                  </a:extLst>
                </a:gridCol>
                <a:gridCol w="2197237">
                  <a:extLst>
                    <a:ext uri="{9D8B030D-6E8A-4147-A177-3AD203B41FA5}">
                      <a16:colId xmlns:a16="http://schemas.microsoft.com/office/drawing/2014/main" val="3802968369"/>
                    </a:ext>
                  </a:extLst>
                </a:gridCol>
                <a:gridCol w="2660675">
                  <a:extLst>
                    <a:ext uri="{9D8B030D-6E8A-4147-A177-3AD203B41FA5}">
                      <a16:colId xmlns:a16="http://schemas.microsoft.com/office/drawing/2014/main" val="4240675335"/>
                    </a:ext>
                  </a:extLst>
                </a:gridCol>
                <a:gridCol w="2660675">
                  <a:extLst>
                    <a:ext uri="{9D8B030D-6E8A-4147-A177-3AD203B41FA5}">
                      <a16:colId xmlns:a16="http://schemas.microsoft.com/office/drawing/2014/main" val="3208930719"/>
                    </a:ext>
                  </a:extLst>
                </a:gridCol>
              </a:tblGrid>
              <a:tr h="220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1586372301"/>
                  </a:ext>
                </a:extLst>
              </a:tr>
              <a:tr h="441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fortaa" panose="00000500000000000000" pitchFamily="2" charset="0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Comfortaa" panose="00000500000000000000" pitchFamily="2" charset="0"/>
                        </a:rPr>
                        <a:t>.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15 сентября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(четверг)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Английский язык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5-6, 7-8, 9-11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Сириус.Курсы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1566567578"/>
                  </a:ext>
                </a:extLst>
              </a:tr>
              <a:tr h="441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fortaa" panose="00000500000000000000" pitchFamily="2" charset="0"/>
                        </a:rPr>
                        <a:t>2.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16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сентября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пятница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Физическая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культура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теория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*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5-6, 7-8, 9-11 (девушки /юноши)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VipNet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Деловая почта (защищенный канал связи)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3238810481"/>
                  </a:ext>
                </a:extLst>
              </a:tr>
              <a:tr h="441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fortaa" panose="00000500000000000000" pitchFamily="2" charset="0"/>
                        </a:rPr>
                        <a:t>3.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17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сентября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суббота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Физическая культура (практика)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*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5-6, 7-8, 9-11 (девушки /юноши)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286051"/>
                  </a:ext>
                </a:extLst>
              </a:tr>
              <a:tr h="24516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fortaa" panose="00000500000000000000" pitchFamily="2" charset="0"/>
                        </a:rPr>
                        <a:t>4.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19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сентября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понедельник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Испанский язык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5-6, 7-8, 9-11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Сириус.Курсы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3334591895"/>
                  </a:ext>
                </a:extLst>
              </a:tr>
              <a:tr h="245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Итальянский язык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5-7, 8-9, 10-11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Сириус.Курсы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2575496723"/>
                  </a:ext>
                </a:extLst>
              </a:tr>
              <a:tr h="245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Китайский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язык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5-6, 7-8, 9-11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Сириус.Курсы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2914886926"/>
                  </a:ext>
                </a:extLst>
              </a:tr>
              <a:tr h="425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Татарский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язык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*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5-11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VipNet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Деловая почта (защищенный канал связи)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2402245104"/>
                  </a:ext>
                </a:extLst>
              </a:tr>
              <a:tr h="441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fortaa" panose="00000500000000000000" pitchFamily="2" charset="0"/>
                        </a:rPr>
                        <a:t>5.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20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сентября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вторник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История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«Сириус.Курсы»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1677347758"/>
                  </a:ext>
                </a:extLst>
              </a:tr>
              <a:tr h="4410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fortaa" panose="00000500000000000000" pitchFamily="2" charset="0"/>
                        </a:rPr>
                        <a:t>6.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21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сентября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среда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Французский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язык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письменная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часть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«Сириус.Курсы»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3765664568"/>
                  </a:ext>
                </a:extLst>
              </a:tr>
              <a:tr h="425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Татарская литература*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VipNet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Деловая почта (защищенный канал связи)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293330205"/>
                  </a:ext>
                </a:extLst>
              </a:tr>
              <a:tr h="441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fortaa" panose="00000500000000000000" pitchFamily="2" charset="0"/>
                        </a:rPr>
                        <a:t>7.</a:t>
                      </a:r>
                      <a:endParaRPr lang="ru-RU" sz="140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22 сентября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(четверг)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Право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9,10,11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Сириус.Курсы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3969884050"/>
                  </a:ext>
                </a:extLst>
              </a:tr>
              <a:tr h="441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fortaa" panose="00000500000000000000" pitchFamily="2" charset="0"/>
                        </a:rPr>
                        <a:t>8.</a:t>
                      </a:r>
                      <a:endParaRPr lang="ru-RU" sz="140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23 сентября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(пятница)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Технология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теория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*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5-6, 7-8, 9, 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10-11 (ТТТТ / КДДТ)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VipNet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Деловая почта (защищенный канал связи)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3799654727"/>
                  </a:ext>
                </a:extLst>
              </a:tr>
              <a:tr h="441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fortaa" panose="00000500000000000000" pitchFamily="2" charset="0"/>
                        </a:rPr>
                        <a:t>9.</a:t>
                      </a:r>
                      <a:endParaRPr lang="ru-RU" sz="140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24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сентября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суббота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Технология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практика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*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5-6, 7-8, 9, 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10-11 (ТТТТ / КДДТ)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VipNet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Деловая почта (защищенный канал связи)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286885262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802" b="70290"/>
          <a:stretch/>
        </p:blipFill>
        <p:spPr>
          <a:xfrm>
            <a:off x="1" y="1"/>
            <a:ext cx="1341262" cy="6966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E65936-2FC8-E759-2EB3-FBC651A52B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1" y="1283"/>
            <a:ext cx="953959" cy="894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DF639D-AACB-1138-C1D9-2B763D60B4D5}"/>
              </a:ext>
            </a:extLst>
          </p:cNvPr>
          <p:cNvSpPr txBox="1"/>
          <p:nvPr/>
        </p:nvSpPr>
        <p:spPr>
          <a:xfrm>
            <a:off x="11538397" y="6473863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6267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152DB-FF72-6445-A509-09CD9389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"/>
            <a:ext cx="12192000" cy="685543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DBEAE-0C15-B047-A649-A50FD2F9C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0772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fortaa" panose="00000500000000000000" pitchFamily="2" charset="0"/>
              </a:rPr>
              <a:t>ШКОЛЬНЫЙ ЭТАП ВсОШ</a:t>
            </a:r>
          </a:p>
          <a:p>
            <a:r>
              <a:rPr lang="ru-RU" sz="4800" dirty="0"/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54428"/>
              </p:ext>
            </p:extLst>
          </p:nvPr>
        </p:nvGraphicFramePr>
        <p:xfrm>
          <a:off x="926137" y="427918"/>
          <a:ext cx="10339726" cy="5717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3855">
                  <a:extLst>
                    <a:ext uri="{9D8B030D-6E8A-4147-A177-3AD203B41FA5}">
                      <a16:colId xmlns:a16="http://schemas.microsoft.com/office/drawing/2014/main" val="1703928511"/>
                    </a:ext>
                  </a:extLst>
                </a:gridCol>
                <a:gridCol w="2369205">
                  <a:extLst>
                    <a:ext uri="{9D8B030D-6E8A-4147-A177-3AD203B41FA5}">
                      <a16:colId xmlns:a16="http://schemas.microsoft.com/office/drawing/2014/main" val="1764229763"/>
                    </a:ext>
                  </a:extLst>
                </a:gridCol>
                <a:gridCol w="2044712">
                  <a:extLst>
                    <a:ext uri="{9D8B030D-6E8A-4147-A177-3AD203B41FA5}">
                      <a16:colId xmlns:a16="http://schemas.microsoft.com/office/drawing/2014/main" val="1775375866"/>
                    </a:ext>
                  </a:extLst>
                </a:gridCol>
                <a:gridCol w="2475977">
                  <a:extLst>
                    <a:ext uri="{9D8B030D-6E8A-4147-A177-3AD203B41FA5}">
                      <a16:colId xmlns:a16="http://schemas.microsoft.com/office/drawing/2014/main" val="4177296570"/>
                    </a:ext>
                  </a:extLst>
                </a:gridCol>
                <a:gridCol w="2475977">
                  <a:extLst>
                    <a:ext uri="{9D8B030D-6E8A-4147-A177-3AD203B41FA5}">
                      <a16:colId xmlns:a16="http://schemas.microsoft.com/office/drawing/2014/main" val="3803903765"/>
                    </a:ext>
                  </a:extLst>
                </a:gridCol>
              </a:tblGrid>
              <a:tr h="386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fortaa" panose="00000500000000000000" pitchFamily="2" charset="0"/>
                        </a:rPr>
                        <a:t>10.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omfortaa" panose="00000500000000000000" pitchFamily="2" charset="0"/>
                        </a:rPr>
                        <a:t>26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omfortaa" panose="00000500000000000000" pitchFamily="2" charset="0"/>
                        </a:rPr>
                        <a:t>сентября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omfortaa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omfortaa" panose="00000500000000000000" pitchFamily="2" charset="0"/>
                        </a:rPr>
                        <a:t>понедельник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omfortaa" panose="000005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omfortaa" panose="00000500000000000000" pitchFamily="2" charset="0"/>
                        </a:rPr>
                        <a:t>Немецкий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omfortaa" panose="00000500000000000000" pitchFamily="2" charset="0"/>
                        </a:rPr>
                        <a:t>язык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omfortaa" panose="000005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omfortaa" panose="00000500000000000000" pitchFamily="2" charset="0"/>
                        </a:rPr>
                        <a:t>5-6, 7-8, 9-11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omfortaa" panose="000005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Comfortaa" panose="00000500000000000000" pitchFamily="2" charset="0"/>
                        </a:rPr>
                        <a:t>Сириус.Курсы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omfortaa" panose="00000500000000000000" pitchFamily="2" charset="0"/>
                        </a:rPr>
                        <a:t>»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omfortaa" panose="000005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3187478316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fortaa" panose="00000500000000000000" pitchFamily="2" charset="0"/>
                        </a:rPr>
                        <a:t>11.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27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сентября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вторник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Обществознание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6, 7-8, 9-11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Сириус.Курсы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1951747647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fortaa" panose="00000500000000000000" pitchFamily="2" charset="0"/>
                        </a:rPr>
                        <a:t>12.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28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сентября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среда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Русский язык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4-11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Сириус.Курсы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592152423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fortaa" panose="00000500000000000000" pitchFamily="2" charset="0"/>
                        </a:rPr>
                        <a:t>13.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29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сентября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четверг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Физика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7-11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«Сириус.Курсы»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120681481"/>
                  </a:ext>
                </a:extLst>
              </a:tr>
              <a:tr h="386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fortaa" panose="00000500000000000000" pitchFamily="2" charset="0"/>
                        </a:rPr>
                        <a:t>14.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30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сентября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пятница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ОБЖ 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теория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*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5-6, 7-8, 9, 10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,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VipNet Деловая почта (защищенный канал связи)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2687182454"/>
                  </a:ext>
                </a:extLst>
              </a:tr>
              <a:tr h="386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fortaa" panose="00000500000000000000" pitchFamily="2" charset="0"/>
                        </a:rPr>
                        <a:t>15.</a:t>
                      </a:r>
                      <a:endParaRPr lang="ru-RU" sz="1400" dirty="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1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октября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суббота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ОБЖ 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практика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*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5-6, 7-8, 9, 10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,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VipNet Деловая почта (защищенный канал связи)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1933837357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fortaa" panose="00000500000000000000" pitchFamily="2" charset="0"/>
                        </a:rPr>
                        <a:t>16.</a:t>
                      </a:r>
                      <a:endParaRPr lang="ru-RU" sz="140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3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октября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понедельник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Литература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«Сириус.Курсы»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2778065565"/>
                  </a:ext>
                </a:extLst>
              </a:tr>
              <a:tr h="386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fortaa" panose="00000500000000000000" pitchFamily="2" charset="0"/>
                        </a:rPr>
                        <a:t>17.</a:t>
                      </a:r>
                      <a:endParaRPr lang="ru-RU" sz="140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4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октября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вторник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Экология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9-11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5-8 пишут за 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«Сириус.Курсы»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422303212"/>
                  </a:ext>
                </a:extLst>
              </a:tr>
              <a:tr h="386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fortaa" panose="00000500000000000000" pitchFamily="2" charset="0"/>
                        </a:rPr>
                        <a:t>18.</a:t>
                      </a:r>
                      <a:endParaRPr lang="ru-RU" sz="140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6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октября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четверг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Х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имия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8-11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5-7 пишут за 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Сириус.Курсы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3438256263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fortaa" panose="00000500000000000000" pitchFamily="2" charset="0"/>
                        </a:rPr>
                        <a:t>19.</a:t>
                      </a:r>
                      <a:endParaRPr lang="ru-RU" sz="140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7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октября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пятница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Искусство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(МХК)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5-6, 7-8, 9, 10, 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Сириус.Курсы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2464022937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fortaa" panose="00000500000000000000" pitchFamily="2" charset="0"/>
                        </a:rPr>
                        <a:t>20.</a:t>
                      </a:r>
                      <a:endParaRPr lang="ru-RU" sz="140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8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октября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суббота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География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Сириус.Курсы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332356703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fortaa" panose="00000500000000000000" pitchFamily="2" charset="0"/>
                        </a:rPr>
                        <a:t>21.</a:t>
                      </a:r>
                      <a:endParaRPr lang="ru-RU" sz="140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10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октября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понедельник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Астрономия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5-11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Сириус.Курсы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837771853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fortaa" panose="00000500000000000000" pitchFamily="2" charset="0"/>
                        </a:rPr>
                        <a:t>22.</a:t>
                      </a:r>
                      <a:endParaRPr lang="ru-RU" sz="140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11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октября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вторник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Экономика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5-7, 8-9, 10-11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Сириус.Курсы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2355377379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fortaa" panose="00000500000000000000" pitchFamily="2" charset="0"/>
                        </a:rPr>
                        <a:t>23.</a:t>
                      </a:r>
                      <a:endParaRPr lang="ru-RU" sz="140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13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октября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четверг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Биология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5-11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Сириус.Курсы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4249152974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fortaa" panose="00000500000000000000" pitchFamily="2" charset="0"/>
                        </a:rPr>
                        <a:t>24.</a:t>
                      </a:r>
                      <a:endParaRPr lang="ru-RU" sz="140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20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октября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четверг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Математика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4-11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Сириус.Курсы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3544901876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fortaa" panose="00000500000000000000" pitchFamily="2" charset="0"/>
                        </a:rPr>
                        <a:t>25.</a:t>
                      </a:r>
                      <a:endParaRPr lang="ru-RU" sz="1400"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27 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октября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четверг</a:t>
                      </a:r>
                      <a:r>
                        <a:rPr 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И</a:t>
                      </a:r>
                      <a:r>
                        <a:rPr lang="en-US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нформатика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5-11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платформа «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Сириус.Курсы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omfortaa" panose="00000500000000000000" pitchFamily="2" charset="0"/>
                        </a:rPr>
                        <a:t>»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omfortaa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033" marR="20033" marT="0" marB="0" anchor="ctr"/>
                </a:tc>
                <a:extLst>
                  <a:ext uri="{0D108BD9-81ED-4DB2-BD59-A6C34878D82A}">
                    <a16:rowId xmlns:a16="http://schemas.microsoft.com/office/drawing/2014/main" val="3436400359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802" b="70290"/>
          <a:stretch/>
        </p:blipFill>
        <p:spPr>
          <a:xfrm>
            <a:off x="1" y="1"/>
            <a:ext cx="731519" cy="3799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114C98-A6A1-D3F3-6AAA-A31F2A9BB510}"/>
              </a:ext>
            </a:extLst>
          </p:cNvPr>
          <p:cNvSpPr txBox="1"/>
          <p:nvPr/>
        </p:nvSpPr>
        <p:spPr>
          <a:xfrm>
            <a:off x="11538397" y="6473863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FB377-4176-A774-E6FC-8746A5F3AE21}"/>
              </a:ext>
            </a:extLst>
          </p:cNvPr>
          <p:cNvSpPr txBox="1"/>
          <p:nvPr/>
        </p:nvSpPr>
        <p:spPr>
          <a:xfrm>
            <a:off x="365760" y="6211612"/>
            <a:ext cx="11336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fortaa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*Школьный этап по предметам: основы безопасности жизнедеятельности, технология, физическая культура, татарский язык и татарская литература проводится традиционно по заданиям, полученным по защищенному каналу связи от РЦ «Новое поколение».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5121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152DB-FF72-6445-A509-09CD9389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"/>
            <a:ext cx="12192000" cy="685543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B5D74E-E916-789F-854D-BAC561091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81" y="1283"/>
            <a:ext cx="731519" cy="787013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DBEAE-0C15-B047-A649-A50FD2F9C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8821" y="1027611"/>
            <a:ext cx="3886199" cy="774441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Олимпиада по технологии проводится по четырем профилям:</a:t>
            </a:r>
          </a:p>
          <a:p>
            <a:pPr algn="l"/>
            <a:endParaRPr lang="ru-RU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 algn="l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«Техника, технологии и техническое творчество», </a:t>
            </a:r>
          </a:p>
          <a:p>
            <a:pPr marL="914400" indent="-914400" algn="l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«Культура дома, </a:t>
            </a:r>
            <a:r>
              <a:rPr lang="ru-RU" sz="6400" dirty="0" err="1">
                <a:latin typeface="Arial" panose="020B0604020202020204" pitchFamily="34" charset="0"/>
                <a:cs typeface="Arial" panose="020B0604020202020204" pitchFamily="34" charset="0"/>
              </a:rPr>
              <a:t>дизайн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 и технологии», </a:t>
            </a:r>
          </a:p>
          <a:p>
            <a:pPr marL="914400" indent="-914400" algn="l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«Робототехника», </a:t>
            </a:r>
          </a:p>
          <a:p>
            <a:pPr marL="914400" indent="-914400" algn="l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«Информационная безопасность». </a:t>
            </a:r>
          </a:p>
          <a:p>
            <a:pPr algn="l"/>
            <a:endParaRPr lang="ru-RU" sz="4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802" b="70290"/>
          <a:stretch/>
        </p:blipFill>
        <p:spPr>
          <a:xfrm>
            <a:off x="1" y="1"/>
            <a:ext cx="731519" cy="3799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D79759-D449-7965-C968-7988592999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5007"/>
            <a:ext cx="866775" cy="771709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39D0AC7-BFD7-986C-74CC-EE9B54CBF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243651"/>
              </p:ext>
            </p:extLst>
          </p:nvPr>
        </p:nvGraphicFramePr>
        <p:xfrm>
          <a:off x="238351" y="722906"/>
          <a:ext cx="7352120" cy="6193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0544">
                  <a:extLst>
                    <a:ext uri="{9D8B030D-6E8A-4147-A177-3AD203B41FA5}">
                      <a16:colId xmlns:a16="http://schemas.microsoft.com/office/drawing/2014/main" val="737316291"/>
                    </a:ext>
                  </a:extLst>
                </a:gridCol>
                <a:gridCol w="650421">
                  <a:extLst>
                    <a:ext uri="{9D8B030D-6E8A-4147-A177-3AD203B41FA5}">
                      <a16:colId xmlns:a16="http://schemas.microsoft.com/office/drawing/2014/main" val="1191774255"/>
                    </a:ext>
                  </a:extLst>
                </a:gridCol>
                <a:gridCol w="650421">
                  <a:extLst>
                    <a:ext uri="{9D8B030D-6E8A-4147-A177-3AD203B41FA5}">
                      <a16:colId xmlns:a16="http://schemas.microsoft.com/office/drawing/2014/main" val="1534795359"/>
                    </a:ext>
                  </a:extLst>
                </a:gridCol>
                <a:gridCol w="650421">
                  <a:extLst>
                    <a:ext uri="{9D8B030D-6E8A-4147-A177-3AD203B41FA5}">
                      <a16:colId xmlns:a16="http://schemas.microsoft.com/office/drawing/2014/main" val="2188169951"/>
                    </a:ext>
                  </a:extLst>
                </a:gridCol>
                <a:gridCol w="650421">
                  <a:extLst>
                    <a:ext uri="{9D8B030D-6E8A-4147-A177-3AD203B41FA5}">
                      <a16:colId xmlns:a16="http://schemas.microsoft.com/office/drawing/2014/main" val="3159840474"/>
                    </a:ext>
                  </a:extLst>
                </a:gridCol>
                <a:gridCol w="764946">
                  <a:extLst>
                    <a:ext uri="{9D8B030D-6E8A-4147-A177-3AD203B41FA5}">
                      <a16:colId xmlns:a16="http://schemas.microsoft.com/office/drawing/2014/main" val="619329326"/>
                    </a:ext>
                  </a:extLst>
                </a:gridCol>
                <a:gridCol w="764946">
                  <a:extLst>
                    <a:ext uri="{9D8B030D-6E8A-4147-A177-3AD203B41FA5}">
                      <a16:colId xmlns:a16="http://schemas.microsoft.com/office/drawing/2014/main" val="599965069"/>
                    </a:ext>
                  </a:extLst>
                </a:gridCol>
              </a:tblGrid>
              <a:tr h="215588">
                <a:tc rowSpan="2">
                  <a:txBody>
                    <a:bodyPr/>
                    <a:lstStyle/>
                    <a:p>
                      <a:pPr marL="5715" algn="ctr"/>
                      <a:r>
                        <a:rPr lang="ru-RU" sz="1200" dirty="0">
                          <a:effectLst/>
                        </a:rPr>
                        <a:t>Вид практики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Класс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703615"/>
                  </a:ext>
                </a:extLst>
              </a:tr>
              <a:tr h="215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 algn="ctr"/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 anchor="ctr"/>
                </a:tc>
                <a:tc>
                  <a:txBody>
                    <a:bodyPr/>
                    <a:lstStyle/>
                    <a:p>
                      <a:pPr marL="3175" algn="ctr"/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 anchor="ctr"/>
                </a:tc>
                <a:tc>
                  <a:txBody>
                    <a:bodyPr/>
                    <a:lstStyle/>
                    <a:p>
                      <a:pPr marL="3175" algn="ctr"/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 anchor="ctr"/>
                </a:tc>
                <a:tc>
                  <a:txBody>
                    <a:bodyPr/>
                    <a:lstStyle/>
                    <a:p>
                      <a:pPr marL="1905" algn="ctr"/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 anchor="ctr"/>
                </a:tc>
                <a:tc>
                  <a:txBody>
                    <a:bodyPr/>
                    <a:lstStyle/>
                    <a:p>
                      <a:pPr marL="3175" algn="ctr"/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 anchor="ctr"/>
                </a:tc>
                <a:tc>
                  <a:txBody>
                    <a:bodyPr/>
                    <a:lstStyle/>
                    <a:p>
                      <a:pPr marL="2540" algn="ctr"/>
                      <a:r>
                        <a:rPr lang="ru-RU" sz="1200">
                          <a:effectLst/>
                        </a:rPr>
                        <a:t>10–11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 anchor="ctr"/>
                </a:tc>
                <a:extLst>
                  <a:ext uri="{0D108BD9-81ED-4DB2-BD59-A6C34878D82A}">
                    <a16:rowId xmlns:a16="http://schemas.microsoft.com/office/drawing/2014/main" val="791030085"/>
                  </a:ext>
                </a:extLst>
              </a:tr>
              <a:tr h="214066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Общие практические работы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346771"/>
                  </a:ext>
                </a:extLst>
              </a:tr>
              <a:tr h="150659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3D-моделирование и печать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381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381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381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254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381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508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extLst>
                  <a:ext uri="{0D108BD9-81ED-4DB2-BD59-A6C34878D82A}">
                    <a16:rowId xmlns:a16="http://schemas.microsoft.com/office/drawing/2014/main" val="450251510"/>
                  </a:ext>
                </a:extLst>
              </a:tr>
              <a:tr h="296752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Практика по работе на лазерногравировальном станке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41275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41275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381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254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381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508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extLst>
                  <a:ext uri="{0D108BD9-81ED-4DB2-BD59-A6C34878D82A}">
                    <a16:rowId xmlns:a16="http://schemas.microsoft.com/office/drawing/2014/main" val="2594966828"/>
                  </a:ext>
                </a:extLst>
              </a:tr>
              <a:tr h="168414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Промышленный дизайн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41275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41275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41275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254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381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508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extLst>
                  <a:ext uri="{0D108BD9-81ED-4DB2-BD59-A6C34878D82A}">
                    <a16:rowId xmlns:a16="http://schemas.microsoft.com/office/drawing/2014/main" val="1371112093"/>
                  </a:ext>
                </a:extLst>
              </a:tr>
              <a:tr h="215588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Профиль «Техника, технологии и техническое творчество»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167393"/>
                  </a:ext>
                </a:extLst>
              </a:tr>
              <a:tr h="296752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Практика по ручной деревообработке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381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381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381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254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381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tc>
                  <a:txBody>
                    <a:bodyPr/>
                    <a:lstStyle/>
                    <a:p>
                      <a:pPr marL="508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42979" marT="3364" marB="0"/>
                </a:tc>
                <a:extLst>
                  <a:ext uri="{0D108BD9-81ED-4DB2-BD59-A6C34878D82A}">
                    <a16:rowId xmlns:a16="http://schemas.microsoft.com/office/drawing/2014/main" val="1841552543"/>
                  </a:ext>
                </a:extLst>
              </a:tr>
              <a:tr h="150659">
                <a:tc rowSpan="2">
                  <a:txBody>
                    <a:bodyPr/>
                    <a:lstStyle/>
                    <a:p>
                      <a:pPr marR="34290" algn="ctr"/>
                      <a:r>
                        <a:rPr lang="ru-RU" sz="1200" dirty="0">
                          <a:effectLst/>
                        </a:rPr>
                        <a:t>Вид практики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 anchor="ctr"/>
                </a:tc>
                <a:tc gridSpan="4">
                  <a:txBody>
                    <a:bodyPr/>
                    <a:lstStyle/>
                    <a:p>
                      <a:pPr marR="290830" algn="r"/>
                      <a:r>
                        <a:rPr lang="ru-RU" sz="1200" dirty="0">
                          <a:effectLst/>
                        </a:rPr>
                        <a:t>Класс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extLst>
                  <a:ext uri="{0D108BD9-81ED-4DB2-BD59-A6C34878D82A}">
                    <a16:rowId xmlns:a16="http://schemas.microsoft.com/office/drawing/2014/main" val="1182989189"/>
                  </a:ext>
                </a:extLst>
              </a:tr>
              <a:tr h="21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200" dirty="0">
                          <a:effectLst/>
                        </a:rPr>
                        <a:t>5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830" algn="ctr"/>
                      <a:r>
                        <a:rPr lang="ru-RU" sz="1200">
                          <a:effectLst/>
                        </a:rPr>
                        <a:t>6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830" algn="ctr"/>
                      <a:r>
                        <a:rPr lang="ru-RU" sz="1200">
                          <a:effectLst/>
                        </a:rPr>
                        <a:t>7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7465" algn="ctr"/>
                      <a:r>
                        <a:rPr lang="ru-RU" sz="1200">
                          <a:effectLst/>
                        </a:rPr>
                        <a:t>8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830" algn="ctr"/>
                      <a:r>
                        <a:rPr lang="ru-RU" sz="1200">
                          <a:effectLst/>
                        </a:rPr>
                        <a:t>9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830" algn="ctr"/>
                      <a:r>
                        <a:rPr lang="ru-RU" sz="1200">
                          <a:effectLst/>
                        </a:rPr>
                        <a:t>10-11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extLst>
                  <a:ext uri="{0D108BD9-81ED-4DB2-BD59-A6C34878D82A}">
                    <a16:rowId xmlns:a16="http://schemas.microsoft.com/office/drawing/2014/main" val="4097683159"/>
                  </a:ext>
                </a:extLst>
              </a:tr>
              <a:tr h="296752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Практика по механической деревообработке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905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270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83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492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extLst>
                  <a:ext uri="{0D108BD9-81ED-4DB2-BD59-A6C34878D82A}">
                    <a16:rowId xmlns:a16="http://schemas.microsoft.com/office/drawing/2014/main" val="1879481060"/>
                  </a:ext>
                </a:extLst>
              </a:tr>
              <a:tr h="296752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Практика по ручной металлообработке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 anchor="ctr"/>
                </a:tc>
                <a:tc>
                  <a:txBody>
                    <a:bodyPr/>
                    <a:lstStyle/>
                    <a:p>
                      <a:pPr marL="1905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83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492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extLst>
                  <a:ext uri="{0D108BD9-81ED-4DB2-BD59-A6C34878D82A}">
                    <a16:rowId xmlns:a16="http://schemas.microsoft.com/office/drawing/2014/main" val="2455638190"/>
                  </a:ext>
                </a:extLst>
              </a:tr>
              <a:tr h="296752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Практика по механической металлообработке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905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270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270" algn="ctr"/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83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492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extLst>
                  <a:ext uri="{0D108BD9-81ED-4DB2-BD59-A6C34878D82A}">
                    <a16:rowId xmlns:a16="http://schemas.microsoft.com/office/drawing/2014/main" val="1373686321"/>
                  </a:ext>
                </a:extLst>
              </a:tr>
              <a:tr h="150659"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</a:rPr>
                        <a:t>Электрорадиотехника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905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270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270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83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492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extLst>
                  <a:ext uri="{0D108BD9-81ED-4DB2-BD59-A6C34878D82A}">
                    <a16:rowId xmlns:a16="http://schemas.microsoft.com/office/drawing/2014/main" val="1843977008"/>
                  </a:ext>
                </a:extLst>
              </a:tr>
              <a:tr h="223705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Профиль «Культура дома, дизайн и технологии»*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542901"/>
                  </a:ext>
                </a:extLst>
              </a:tr>
              <a:tr h="298781">
                <a:tc>
                  <a:txBody>
                    <a:bodyPr/>
                    <a:lstStyle/>
                    <a:p>
                      <a:pPr marR="25400" algn="just"/>
                      <a:r>
                        <a:rPr lang="ru-RU" sz="1200" dirty="0">
                          <a:effectLst/>
                        </a:rPr>
                        <a:t>Ручная обработка швейного изделия или узла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556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270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635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270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2540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extLst>
                  <a:ext uri="{0D108BD9-81ED-4DB2-BD59-A6C34878D82A}">
                    <a16:rowId xmlns:a16="http://schemas.microsoft.com/office/drawing/2014/main" val="594619600"/>
                  </a:ext>
                </a:extLst>
              </a:tr>
              <a:tr h="442846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Обработка швейного изделия или узла на швейно-вышивальном оборудовании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905" algn="ctr"/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270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270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83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492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extLst>
                  <a:ext uri="{0D108BD9-81ED-4DB2-BD59-A6C34878D82A}">
                    <a16:rowId xmlns:a16="http://schemas.microsoft.com/office/drawing/2014/main" val="1262260781"/>
                  </a:ext>
                </a:extLst>
              </a:tr>
              <a:tr h="296752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</a:rPr>
                        <a:t>Механическая обработка швейного изделия или узла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905" algn="ctr"/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270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83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492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extLst>
                  <a:ext uri="{0D108BD9-81ED-4DB2-BD59-A6C34878D82A}">
                    <a16:rowId xmlns:a16="http://schemas.microsoft.com/office/drawing/2014/main" val="2287505796"/>
                  </a:ext>
                </a:extLst>
              </a:tr>
              <a:tr h="16841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Моделирование швейных изделий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 anchor="ctr"/>
                </a:tc>
                <a:tc>
                  <a:txBody>
                    <a:bodyPr/>
                    <a:lstStyle/>
                    <a:p>
                      <a:pPr marL="1905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270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83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492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extLst>
                  <a:ext uri="{0D108BD9-81ED-4DB2-BD59-A6C34878D82A}">
                    <a16:rowId xmlns:a16="http://schemas.microsoft.com/office/drawing/2014/main" val="2820296914"/>
                  </a:ext>
                </a:extLst>
              </a:tr>
              <a:tr h="442846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Моделирование швейных изделий с использованием графических редакторов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905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270" algn="ctr"/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270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635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1270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L="2540" algn="ctr"/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extLst>
                  <a:ext uri="{0D108BD9-81ED-4DB2-BD59-A6C34878D82A}">
                    <a16:rowId xmlns:a16="http://schemas.microsoft.com/office/drawing/2014/main" val="1247130026"/>
                  </a:ext>
                </a:extLst>
              </a:tr>
              <a:tr h="264286">
                <a:tc gridSpan="7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Профиль «Робототехника»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811862"/>
                  </a:ext>
                </a:extLst>
              </a:tr>
              <a:tr h="58893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Комплексное практическое задание для выполнения очно или в симуляторах TRIK Studio и Tinkercad.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5560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200">
                          <a:effectLst/>
                        </a:rPr>
                        <a:t>+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200" dirty="0">
                          <a:effectLst/>
                        </a:rPr>
                        <a:t>+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830" algn="ctr"/>
                      <a:r>
                        <a:rPr lang="ru-RU" sz="1200" dirty="0">
                          <a:effectLst/>
                        </a:rPr>
                        <a:t>+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1200" dirty="0">
                          <a:effectLst/>
                        </a:rPr>
                        <a:t>+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tc>
                  <a:txBody>
                    <a:bodyPr/>
                    <a:lstStyle/>
                    <a:p>
                      <a:pPr marR="34925" algn="ctr"/>
                      <a:r>
                        <a:rPr lang="ru-RU" sz="1200" dirty="0">
                          <a:effectLst/>
                        </a:rPr>
                        <a:t>+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63" marR="19808" marT="3364" marB="0"/>
                </a:tc>
                <a:extLst>
                  <a:ext uri="{0D108BD9-81ED-4DB2-BD59-A6C34878D82A}">
                    <a16:rowId xmlns:a16="http://schemas.microsoft.com/office/drawing/2014/main" val="3012486501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DE06544D-0046-F957-D22D-731FDDBE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25" y="2506663"/>
            <a:ext cx="139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A80691-2A6F-13F8-DAE6-3DD1B57EC2BD}"/>
              </a:ext>
            </a:extLst>
          </p:cNvPr>
          <p:cNvSpPr txBox="1"/>
          <p:nvPr/>
        </p:nvSpPr>
        <p:spPr>
          <a:xfrm>
            <a:off x="866775" y="84576"/>
            <a:ext cx="10984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Рекомендованные виды практических работ для обучающихся 5–11 классов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школьного этапа олимпиады по технологии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733131-6596-C66A-B1B4-A40FD96FD37E}"/>
              </a:ext>
            </a:extLst>
          </p:cNvPr>
          <p:cNvSpPr txBox="1"/>
          <p:nvPr/>
        </p:nvSpPr>
        <p:spPr>
          <a:xfrm>
            <a:off x="8137536" y="4626138"/>
            <a:ext cx="3713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1" dirty="0">
                <a:solidFill>
                  <a:srgbClr val="FF0000"/>
                </a:solidFill>
              </a:rPr>
              <a:t>В 2022–2023 учебном году практический̆ тур по профилю «Информационная безопасность» не предусмотрен</a:t>
            </a:r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E5BC6D-CE68-A5F0-41D8-773E454EFE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678" y="6174112"/>
            <a:ext cx="681321" cy="681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BF8554-EA06-5ECF-8EE1-4CD60BA45AF6}"/>
              </a:ext>
            </a:extLst>
          </p:cNvPr>
          <p:cNvSpPr txBox="1"/>
          <p:nvPr/>
        </p:nvSpPr>
        <p:spPr>
          <a:xfrm>
            <a:off x="11467817" y="6188790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792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152DB-FF72-6445-A509-09CD9389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"/>
            <a:ext cx="12192000" cy="68554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193967-857C-3290-D9C9-888671531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0" y="5898758"/>
            <a:ext cx="953960" cy="95396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DBEAE-0C15-B047-A649-A50FD2F9C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07726"/>
          </a:xfrm>
        </p:spPr>
        <p:txBody>
          <a:bodyPr>
            <a:normAutofit/>
          </a:bodyPr>
          <a:lstStyle/>
          <a:p>
            <a:r>
              <a:rPr lang="ru-RU" dirty="0">
                <a:latin typeface="Comfortaa" panose="00000500000000000000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802" b="70290"/>
          <a:stretch/>
        </p:blipFill>
        <p:spPr>
          <a:xfrm>
            <a:off x="1" y="0"/>
            <a:ext cx="836022" cy="434251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DAE5674-6AFC-4407-3FE3-523C39ADCDB1}"/>
              </a:ext>
            </a:extLst>
          </p:cNvPr>
          <p:cNvSpPr txBox="1">
            <a:spLocks/>
          </p:cNvSpPr>
          <p:nvPr/>
        </p:nvSpPr>
        <p:spPr>
          <a:xfrm>
            <a:off x="667918" y="482262"/>
            <a:ext cx="10856163" cy="934871"/>
          </a:xfrm>
          <a:prstGeom prst="rect">
            <a:avLst/>
          </a:prstGeom>
        </p:spPr>
        <p:txBody>
          <a:bodyPr vert="horz" wrap="square" lIns="0" tIns="8763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3270"/>
              </a:lnSpc>
              <a:spcBef>
                <a:spcPts val="690"/>
              </a:spcBef>
            </a:pPr>
            <a:r>
              <a:rPr lang="ru-RU" sz="2800" spc="-8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spc="-7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spc="-65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800" spc="-8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spc="-9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spc="-7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spc="-8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800" spc="-8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spc="-95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2800" spc="-8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spc="-8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spc="-9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spc="-8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spc="-8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spc="-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spc="-8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spc="-7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spc="-85" dirty="0">
                <a:latin typeface="Arial" panose="020B0604020202020204" pitchFamily="34" charset="0"/>
                <a:cs typeface="Arial" panose="020B0604020202020204" pitchFamily="34" charset="0"/>
              </a:rPr>
              <a:t>дел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sz="2800" spc="-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spc="-7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spc="-7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spc="-8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spc="-85" dirty="0">
                <a:latin typeface="Arial" panose="020B0604020202020204" pitchFamily="34" charset="0"/>
                <a:cs typeface="Arial" panose="020B0604020202020204" pitchFamily="34" charset="0"/>
              </a:rPr>
              <a:t>веде</a:t>
            </a:r>
            <a:r>
              <a:rPr lang="ru-RU" sz="2800" spc="-9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spc="-8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spc="-80" dirty="0">
                <a:latin typeface="Arial" panose="020B0604020202020204" pitchFamily="34" charset="0"/>
                <a:cs typeface="Arial" panose="020B0604020202020204" pitchFamily="34" charset="0"/>
              </a:rPr>
              <a:t>шко</a:t>
            </a:r>
            <a:r>
              <a:rPr lang="ru-RU" sz="2800" spc="-85" dirty="0">
                <a:latin typeface="Arial" panose="020B0604020202020204" pitchFamily="34" charset="0"/>
                <a:cs typeface="Arial" panose="020B0604020202020204" pitchFamily="34" charset="0"/>
              </a:rPr>
              <a:t>ль</a:t>
            </a:r>
            <a:r>
              <a:rPr lang="ru-RU" sz="2800" spc="-8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spc="-9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spc="-75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spc="-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spc="-65" dirty="0">
                <a:latin typeface="Arial" panose="020B0604020202020204" pitchFamily="34" charset="0"/>
                <a:cs typeface="Arial" panose="020B0604020202020204" pitchFamily="34" charset="0"/>
              </a:rPr>
              <a:t>эт</a:t>
            </a:r>
            <a:r>
              <a:rPr lang="ru-RU" sz="2800" spc="-85" dirty="0">
                <a:latin typeface="Arial" panose="020B0604020202020204" pitchFamily="34" charset="0"/>
                <a:cs typeface="Arial" panose="020B0604020202020204" pitchFamily="34" charset="0"/>
              </a:rPr>
              <a:t>ап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  </a:t>
            </a:r>
            <a:r>
              <a:rPr lang="ru-RU" sz="2800" spc="-75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Всероссийской</a:t>
            </a:r>
            <a:r>
              <a:rPr lang="ru-RU" sz="2800" spc="-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spc="-70" dirty="0">
                <a:latin typeface="Arial" panose="020B0604020202020204" pitchFamily="34" charset="0"/>
                <a:cs typeface="Arial" panose="020B0604020202020204" pitchFamily="34" charset="0"/>
              </a:rPr>
              <a:t>олимпиады</a:t>
            </a:r>
            <a:r>
              <a:rPr lang="ru-RU" sz="2800" spc="-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spc="-75" dirty="0"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r>
              <a:rPr lang="ru-RU" sz="2800" spc="-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spc="-75" dirty="0">
                <a:latin typeface="Arial" panose="020B0604020202020204" pitchFamily="34" charset="0"/>
                <a:cs typeface="Arial" panose="020B0604020202020204" pitchFamily="34" charset="0"/>
              </a:rPr>
              <a:t>Тюменской</a:t>
            </a:r>
            <a:r>
              <a:rPr lang="ru-RU" sz="2800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spc="-65" dirty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A2F76B-4500-D7AC-8993-86CAD3DED4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105"/>
            <a:ext cx="1154202" cy="1027612"/>
          </a:xfrm>
          <a:prstGeom prst="rect">
            <a:avLst/>
          </a:prstGeom>
        </p:spPr>
      </p:pic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5BB7D044-9A9F-B222-592E-61D647E87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165688"/>
              </p:ext>
            </p:extLst>
          </p:nvPr>
        </p:nvGraphicFramePr>
        <p:xfrm>
          <a:off x="530225" y="1987189"/>
          <a:ext cx="11131550" cy="4078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7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платформе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Сириус</a:t>
                      </a:r>
                      <a:endParaRPr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141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sz="2400" b="1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школе</a:t>
                      </a:r>
                      <a:endParaRPr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141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649">
                <a:tc>
                  <a:txBody>
                    <a:bodyPr/>
                    <a:lstStyle/>
                    <a:p>
                      <a:pPr marL="1992630" marR="852805" indent="-11328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очно, на платформе</a:t>
                      </a:r>
                      <a:r>
                        <a:rPr sz="2000" i="1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i="1" spc="-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92630" marR="852805" indent="-11328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i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</a:t>
                      </a:r>
                      <a:r>
                        <a:rPr sz="2000" i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школе,</a:t>
                      </a:r>
                      <a:r>
                        <a:rPr sz="2000" i="1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дома,</a:t>
                      </a:r>
                      <a:r>
                        <a:rPr sz="2000" i="1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</a:t>
                      </a:r>
                      <a:r>
                        <a:rPr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r>
                        <a:rPr lang="ru-RU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 </a:t>
                      </a:r>
                      <a:r>
                        <a:rPr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2000" i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sz="2000" i="1" spc="-5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чно</a:t>
                      </a:r>
                      <a:r>
                        <a:rPr lang="ru-RU" sz="2000" i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 школе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i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sz="2000" i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</a:t>
                      </a:r>
                      <a:r>
                        <a:rPr lang="ru-RU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sz="2000" i="1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i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</a:t>
                      </a:r>
                      <a:r>
                        <a:rPr sz="2000" i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татарский</a:t>
                      </a:r>
                      <a:r>
                        <a:rPr sz="2000" i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i="1" spc="-5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язык</a:t>
                      </a:r>
                      <a:r>
                        <a:rPr lang="ru-RU" sz="2000" i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татарская литература</a:t>
                      </a:r>
                      <a:r>
                        <a:rPr sz="2000" i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0449">
                <a:tc>
                  <a:txBody>
                    <a:bodyPr/>
                    <a:lstStyle/>
                    <a:p>
                      <a:pPr marL="291465" marR="285115" indent="1701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600" i="1" spc="-5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астрономия, биология, география, иностранный язык (английский, немецкий, французский, испанский, китайский, итальянский), информатика, искусство (мировая художественная культура), история, литература, математика, обществознание, право, русский язык, физика, химия, экология, экономика</a:t>
                      </a:r>
                      <a:endParaRPr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96315" marR="513715" indent="-47561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600" i="1" spc="-1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технология, физическая культура, основы безопасности жизнедеятельности,</a:t>
                      </a:r>
                      <a:r>
                        <a:rPr lang="ru-RU" sz="1600" i="1" spc="-1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i="1" spc="-1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олимпиада по татарскому языку</a:t>
                      </a:r>
                      <a:r>
                        <a:rPr lang="en-US" sz="1600" i="1" spc="-1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i="1" spc="-1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по татарской литературе </a:t>
                      </a:r>
                      <a:endParaRPr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67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</a:t>
                      </a:r>
                      <a:r>
                        <a:rPr sz="2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размещена</a:t>
                      </a:r>
                      <a:r>
                        <a:rPr sz="24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sz="24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сайте</a:t>
                      </a:r>
                      <a:endParaRPr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2400" b="1" u="heavy" spc="-10" dirty="0">
                          <a:solidFill>
                            <a:srgbClr val="2997E2"/>
                          </a:solidFill>
                          <a:uFill>
                            <a:solidFill>
                              <a:srgbClr val="2997E2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https://np.fmschool72.ru/olimpiadi/vsosh</a:t>
                      </a:r>
                      <a:r>
                        <a:rPr lang="ru-RU" sz="2400" b="1" u="heavy" spc="-10" dirty="0">
                          <a:solidFill>
                            <a:srgbClr val="2997E2"/>
                          </a:solidFill>
                          <a:uFill>
                            <a:solidFill>
                              <a:srgbClr val="2997E2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8A28E7-E596-CC74-7B75-D80C05B619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1" y="1283"/>
            <a:ext cx="953959" cy="10263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7308DD-F9FA-8484-86D7-8E47D36DB0F8}"/>
              </a:ext>
            </a:extLst>
          </p:cNvPr>
          <p:cNvSpPr txBox="1"/>
          <p:nvPr/>
        </p:nvSpPr>
        <p:spPr>
          <a:xfrm>
            <a:off x="11414572" y="6105304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7132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152DB-FF72-6445-A509-09CD9389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"/>
            <a:ext cx="12192000" cy="685543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DBEAE-0C15-B047-A649-A50FD2F9C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07726"/>
          </a:xfrm>
        </p:spPr>
        <p:txBody>
          <a:bodyPr>
            <a:normAutofit/>
          </a:bodyPr>
          <a:lstStyle/>
          <a:p>
            <a:r>
              <a:rPr lang="ru-RU" dirty="0">
                <a:latin typeface="Comfortaa" panose="00000500000000000000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802" b="70290"/>
          <a:stretch/>
        </p:blipFill>
        <p:spPr>
          <a:xfrm>
            <a:off x="1" y="0"/>
            <a:ext cx="836022" cy="434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9BFECF-8863-28C2-A17C-7239F3457562}"/>
              </a:ext>
            </a:extLst>
          </p:cNvPr>
          <p:cNvSpPr txBox="1"/>
          <p:nvPr/>
        </p:nvSpPr>
        <p:spPr>
          <a:xfrm>
            <a:off x="851412" y="285012"/>
            <a:ext cx="10640152" cy="5977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3025" lv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tabLst>
                <a:tab pos="34925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участия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школьном этапе ВсОШ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любому из выбранных предметов, обучающимся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4-11 классов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ЗАРЕГИСТРИРОВАТЬСЯ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платформе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https://online.fmschool72.ru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позднее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СЕНТЯБРЯ. </a:t>
            </a:r>
          </a:p>
          <a:p>
            <a:pPr marR="73025" lv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tabLst>
                <a:tab pos="34925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подачи заявки на участие в олимпиаде по выбранному предмету, необходимо пройти по ссылке </a:t>
            </a:r>
            <a:r>
              <a:rPr lang="ru-RU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https://np.fmschool72.ru/olimpiadi/vsosh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выбрать необходимый предмет и нажать кнопку «подать заявку».</a:t>
            </a:r>
          </a:p>
          <a:p>
            <a:pPr marR="73025" lv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tabLst>
                <a:tab pos="349250" algn="l"/>
              </a:tabLst>
            </a:pPr>
            <a:r>
              <a:rPr lang="ru-RU" sz="2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указанный адрес электронной почты придет уведомление об одобрении поданной заявки!</a:t>
            </a:r>
          </a:p>
          <a:p>
            <a:pPr marR="73025" lv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tabLst>
                <a:tab pos="349250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Заранее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продумать варианты участия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 в олимпиаде с учетом технических возможностей (в школе в рамках расписания занятий, дома).</a:t>
            </a:r>
          </a:p>
          <a:p>
            <a:pPr marR="73025" algn="just">
              <a:lnSpc>
                <a:spcPct val="115000"/>
              </a:lnSpc>
              <a:spcBef>
                <a:spcPts val="450"/>
              </a:spcBef>
              <a:tabLst>
                <a:tab pos="34925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Напомнить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детям в день олимпиады о необходимости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зайти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ссылке в личном кабинете на платформу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 https://online.fmschool72.ru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выполнить задания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FB95DD-8976-10F2-7285-F07C77C217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1" y="1283"/>
            <a:ext cx="953959" cy="10263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4C1D3B-E22F-7F0C-BB40-E76D579ED1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" y="6184452"/>
            <a:ext cx="740428" cy="6592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AEC240-EB1D-BFA4-15C7-8F94159784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486" y="6043417"/>
            <a:ext cx="792429" cy="792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E09002-2EEC-7130-7968-A2857169DE30}"/>
              </a:ext>
            </a:extLst>
          </p:cNvPr>
          <p:cNvSpPr txBox="1"/>
          <p:nvPr/>
        </p:nvSpPr>
        <p:spPr>
          <a:xfrm>
            <a:off x="11355850" y="6076864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1267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152DB-FF72-6445-A509-09CD9389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589"/>
            <a:ext cx="12192000" cy="6855434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3DBEAE-0C15-B047-A649-A50FD2F9C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07726"/>
          </a:xfrm>
        </p:spPr>
        <p:txBody>
          <a:bodyPr>
            <a:normAutofit/>
          </a:bodyPr>
          <a:lstStyle/>
          <a:p>
            <a:r>
              <a:rPr lang="ru-RU" dirty="0">
                <a:latin typeface="Comfortaa" panose="00000500000000000000" pitchFamily="2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8886F-CE01-5D98-73F6-E6186B0C3C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802" b="70290"/>
          <a:stretch/>
        </p:blipFill>
        <p:spPr>
          <a:xfrm>
            <a:off x="1" y="0"/>
            <a:ext cx="836022" cy="4342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4C6E39-5F5B-D72E-852B-F2CB61F0829E}"/>
              </a:ext>
            </a:extLst>
          </p:cNvPr>
          <p:cNvSpPr txBox="1"/>
          <p:nvPr/>
        </p:nvSpPr>
        <p:spPr>
          <a:xfrm>
            <a:off x="1526967" y="530934"/>
            <a:ext cx="9335353" cy="5403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необходимо сделать, чтобы получить коды участников по 6 предметам (математика, физика, химия, биология, астрономия, информатика)?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4500" indent="-34290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Школам необходимо актуализировать сведения о количественном контингенте в личном кабинете в ФИС ОКО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05.09.2022 г.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44500" indent="-34290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позднее, чем за 5 дней до дня тура, в личном кабинете школы в ФИС ОКО будет размещен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zip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архив 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кодами участников.</a:t>
            </a:r>
          </a:p>
          <a:p>
            <a:pPr marL="10160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ZIP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– АРХИВ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РАСПАКОВЫВАТЬ НЕ НУЖНО!</a:t>
            </a:r>
          </a:p>
          <a:p>
            <a:pPr marL="444500" indent="-34290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Школьным координаторам необходимо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ПЕРЕИМЕНОВАТЬ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данный архив в соответствии с названием своего ОУ (например «МАОУ Вагайская СОШ), </a:t>
            </a:r>
          </a:p>
          <a:p>
            <a:pPr marL="444500" indent="-34290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НАПРАВИТЬ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данный архив своему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муниципальному координатору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свою очередь, </a:t>
            </a:r>
          </a:p>
          <a:p>
            <a:pPr marL="444500" indent="-342900" algn="just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муниципальные координаторы должны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направить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единый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zip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-архив своего МО по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защищенному каналу связи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адрес Физико-математической школы не позднее чем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4 дня до начала тура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C99EA8-C076-4C6D-9904-B9FC1A84C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562" y="-193589"/>
            <a:ext cx="953959" cy="10263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677E30-2629-BEDB-0BEE-D28257A36C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105"/>
            <a:ext cx="1154202" cy="10276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BBD5A6-4812-909E-A6C5-634E54164E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040" y="5901474"/>
            <a:ext cx="953960" cy="953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0D5C9C-13A6-095F-E50F-3573E161FF52}"/>
              </a:ext>
            </a:extLst>
          </p:cNvPr>
          <p:cNvSpPr txBox="1"/>
          <p:nvPr/>
        </p:nvSpPr>
        <p:spPr>
          <a:xfrm>
            <a:off x="11406163" y="6076864"/>
            <a:ext cx="49440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532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3224</Words>
  <Application>Microsoft Office PowerPoint</Application>
  <PresentationFormat>Широкоэкранный</PresentationFormat>
  <Paragraphs>607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Comfortaa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Сусоев</dc:creator>
  <cp:lastModifiedBy>Людмила Григорьевна Чеботарь</cp:lastModifiedBy>
  <cp:revision>89</cp:revision>
  <dcterms:created xsi:type="dcterms:W3CDTF">2022-01-10T05:34:46Z</dcterms:created>
  <dcterms:modified xsi:type="dcterms:W3CDTF">2022-08-30T06:27:45Z</dcterms:modified>
</cp:coreProperties>
</file>